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Big Shoulders Display Bold" panose="020B0604020202020204" charset="0"/>
      <p:regular r:id="rId29"/>
    </p:embeddedFont>
    <p:embeddedFont>
      <p:font typeface="Canva Sans Bold" panose="020B0604020202020204" charset="0"/>
      <p:regular r:id="rId30"/>
    </p:embeddedFont>
    <p:embeddedFont>
      <p:font typeface="Chromium One" panose="020B0604020202020204" charset="0"/>
      <p:regular r:id="rId31"/>
    </p:embeddedFont>
    <p:embeddedFont>
      <p:font typeface="Fraunces" panose="020B0604020202020204" charset="0"/>
      <p:regular r:id="rId32"/>
    </p:embeddedFont>
    <p:embeddedFont>
      <p:font typeface="Quicksand Bold" panose="020B0604020202020204" charset="0"/>
      <p:regular r:id="rId33"/>
    </p:embeddedFont>
    <p:embeddedFont>
      <p:font typeface="Shrikhand" panose="020B0604020202020204" charset="0"/>
      <p:regular r:id="rId34"/>
    </p:embeddedFont>
    <p:embeddedFont>
      <p:font typeface="Trend Sans One" panose="020B0604020202020204" charset="0"/>
      <p:regular r:id="rId35"/>
    </p:embeddedFont>
    <p:embeddedFont>
      <p:font typeface="Trend Slab Four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216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9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0883" y="150533"/>
            <a:ext cx="18006234" cy="9985933"/>
          </a:xfrm>
          <a:prstGeom prst="rect">
            <a:avLst/>
          </a:prstGeom>
          <a:solidFill>
            <a:srgbClr val="272727"/>
          </a:solidFill>
          <a:effectLst>
            <a:reflection stA="45000" endPos="85000" dir="5400000" sy="-100000" algn="bl" rotWithShape="0"/>
            <a:softEdge rad="1270000"/>
          </a:effectLst>
          <a:scene3d>
            <a:camera prst="orthographicFront"/>
            <a:lightRig rig="threePt" dir="t"/>
          </a:scene3d>
          <a:sp3d prstMaterial="matte"/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496800" y="7438282"/>
            <a:ext cx="4762500" cy="2848718"/>
          </a:xfrm>
          <a:custGeom>
            <a:avLst/>
            <a:gdLst/>
            <a:ahLst/>
            <a:cxnLst/>
            <a:rect l="l" t="t" r="r" b="b"/>
            <a:pathLst>
              <a:path w="4762500" h="2848718">
                <a:moveTo>
                  <a:pt x="0" y="0"/>
                </a:moveTo>
                <a:lnTo>
                  <a:pt x="4762500" y="0"/>
                </a:lnTo>
                <a:lnTo>
                  <a:pt x="4762500" y="2848718"/>
                </a:lnTo>
                <a:lnTo>
                  <a:pt x="0" y="2848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>
            <a:spLocks/>
          </p:cNvSpPr>
          <p:nvPr/>
        </p:nvSpPr>
        <p:spPr>
          <a:xfrm>
            <a:off x="1028700" y="1028700"/>
            <a:ext cx="3662671" cy="1869832"/>
          </a:xfrm>
          <a:custGeom>
            <a:avLst/>
            <a:gdLst/>
            <a:ahLst/>
            <a:cxnLst/>
            <a:rect l="l" t="t" r="r" b="b"/>
            <a:pathLst>
              <a:path w="3662671" h="1869832">
                <a:moveTo>
                  <a:pt x="0" y="0"/>
                </a:moveTo>
                <a:lnTo>
                  <a:pt x="3662671" y="0"/>
                </a:lnTo>
                <a:lnTo>
                  <a:pt x="3662671" y="1869832"/>
                </a:lnTo>
                <a:lnTo>
                  <a:pt x="0" y="186983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292100" stA="44000" endPos="50000" dist="50800" dir="5400000" sy="-100000" algn="bl" rotWithShape="0"/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1497026" y="437503"/>
            <a:ext cx="6379498" cy="3092180"/>
          </a:xfrm>
          <a:custGeom>
            <a:avLst/>
            <a:gdLst/>
            <a:ahLst/>
            <a:cxnLst/>
            <a:rect l="l" t="t" r="r" b="b"/>
            <a:pathLst>
              <a:path w="6379498" h="3092180">
                <a:moveTo>
                  <a:pt x="0" y="0"/>
                </a:moveTo>
                <a:lnTo>
                  <a:pt x="6379498" y="0"/>
                </a:lnTo>
                <a:lnTo>
                  <a:pt x="6379498" y="3092180"/>
                </a:lnTo>
                <a:lnTo>
                  <a:pt x="0" y="3092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431849" y="3552008"/>
            <a:ext cx="11820525" cy="27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10400" spc="-260">
                <a:solidFill>
                  <a:srgbClr val="FFF559"/>
                </a:solidFill>
                <a:latin typeface="Shrikhand"/>
              </a:rPr>
              <a:t>         Consumer Goods Analytics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757920"/>
            <a:ext cx="9351458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559"/>
                </a:solidFill>
                <a:latin typeface="Quicksand Bold"/>
              </a:rPr>
              <a:t>Presented by Ashish Chauhan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288" y="257175"/>
            <a:ext cx="5700712" cy="1543050"/>
            <a:chOff x="0" y="0"/>
            <a:chExt cx="150142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1422" cy="406400"/>
            </a:xfrm>
            <a:custGeom>
              <a:avLst/>
              <a:gdLst/>
              <a:ahLst/>
              <a:cxnLst/>
              <a:rect l="l" t="t" r="r" b="b"/>
              <a:pathLst>
                <a:path w="1501422" h="406400">
                  <a:moveTo>
                    <a:pt x="1298222" y="0"/>
                  </a:moveTo>
                  <a:cubicBezTo>
                    <a:pt x="1410446" y="0"/>
                    <a:pt x="1501422" y="90976"/>
                    <a:pt x="1501422" y="203200"/>
                  </a:cubicBezTo>
                  <a:cubicBezTo>
                    <a:pt x="1501422" y="315424"/>
                    <a:pt x="1410446" y="406400"/>
                    <a:pt x="1298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01422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VISUALS - 2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32804" y="3344745"/>
            <a:ext cx="6678218" cy="5659299"/>
          </a:xfrm>
          <a:custGeom>
            <a:avLst/>
            <a:gdLst/>
            <a:ahLst/>
            <a:cxnLst/>
            <a:rect l="l" t="t" r="r" b="b"/>
            <a:pathLst>
              <a:path w="6678218" h="5659299">
                <a:moveTo>
                  <a:pt x="0" y="0"/>
                </a:moveTo>
                <a:lnTo>
                  <a:pt x="6678218" y="0"/>
                </a:lnTo>
                <a:lnTo>
                  <a:pt x="6678218" y="5659299"/>
                </a:lnTo>
                <a:lnTo>
                  <a:pt x="0" y="5659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848030" y="3431960"/>
            <a:ext cx="9164439" cy="5572084"/>
          </a:xfrm>
          <a:custGeom>
            <a:avLst/>
            <a:gdLst/>
            <a:ahLst/>
            <a:cxnLst/>
            <a:rect l="l" t="t" r="r" b="b"/>
            <a:pathLst>
              <a:path w="9164439" h="5572084">
                <a:moveTo>
                  <a:pt x="0" y="0"/>
                </a:moveTo>
                <a:lnTo>
                  <a:pt x="9164439" y="0"/>
                </a:lnTo>
                <a:lnTo>
                  <a:pt x="9164439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992723" y="2371290"/>
            <a:ext cx="14875053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800" spc="-133">
                <a:solidFill>
                  <a:srgbClr val="F6BA02"/>
                </a:solidFill>
                <a:latin typeface="Chromium One"/>
              </a:rPr>
              <a:t>iNSIGHTS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1988" y="342900"/>
            <a:ext cx="8401050" cy="1457325"/>
            <a:chOff x="0" y="0"/>
            <a:chExt cx="2212622" cy="383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2622" cy="383822"/>
            </a:xfrm>
            <a:custGeom>
              <a:avLst/>
              <a:gdLst/>
              <a:ahLst/>
              <a:cxnLst/>
              <a:rect l="l" t="t" r="r" b="b"/>
              <a:pathLst>
                <a:path w="2212622" h="383822">
                  <a:moveTo>
                    <a:pt x="0" y="0"/>
                  </a:moveTo>
                  <a:lnTo>
                    <a:pt x="2212622" y="0"/>
                  </a:lnTo>
                  <a:lnTo>
                    <a:pt x="2212622" y="383822"/>
                  </a:lnTo>
                  <a:lnTo>
                    <a:pt x="0" y="383822"/>
                  </a:ln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12622" cy="47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AD_HOC-REQUEST:3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28645" y="6605141"/>
            <a:ext cx="11437006" cy="1459084"/>
          </a:xfrm>
          <a:custGeom>
            <a:avLst/>
            <a:gdLst/>
            <a:ahLst/>
            <a:cxnLst/>
            <a:rect l="l" t="t" r="r" b="b"/>
            <a:pathLst>
              <a:path w="11437006" h="1459084">
                <a:moveTo>
                  <a:pt x="0" y="0"/>
                </a:moveTo>
                <a:lnTo>
                  <a:pt x="11437006" y="0"/>
                </a:lnTo>
                <a:lnTo>
                  <a:pt x="11437006" y="1459084"/>
                </a:lnTo>
                <a:lnTo>
                  <a:pt x="0" y="1459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87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3263598" y="5962205"/>
            <a:ext cx="4321824" cy="3681554"/>
          </a:xfrm>
          <a:custGeom>
            <a:avLst/>
            <a:gdLst/>
            <a:ahLst/>
            <a:cxnLst/>
            <a:rect l="l" t="t" r="r" b="b"/>
            <a:pathLst>
              <a:path w="4321824" h="3681554">
                <a:moveTo>
                  <a:pt x="0" y="0"/>
                </a:moveTo>
                <a:lnTo>
                  <a:pt x="4321824" y="0"/>
                </a:lnTo>
                <a:lnTo>
                  <a:pt x="4321824" y="3681554"/>
                </a:lnTo>
                <a:lnTo>
                  <a:pt x="0" y="368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54265" y="2883948"/>
            <a:ext cx="11111386" cy="4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650">
                <a:solidFill>
                  <a:srgbClr val="FF0099"/>
                </a:solidFill>
                <a:latin typeface="Big Shoulders Display Bold"/>
              </a:rPr>
              <a:t>QUESTION: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25007"/>
            <a:ext cx="13371749" cy="1993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PROVIDE A REPORT WITH ALL THE UNIQUE PRODUCT COUNTS FOR EACH SEGMENT AND SORT THEM IN DESCENDING ORDER OF PRODUCT COUNTS. THE FINAL OUTPUT CONTAINS 2 FIELDS, SEGMENT, PRODUCT_COUNT.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057775" y="570026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SQL Query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6984" y="519036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Output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288" y="257175"/>
            <a:ext cx="5700712" cy="1543050"/>
            <a:chOff x="0" y="0"/>
            <a:chExt cx="150142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1422" cy="406400"/>
            </a:xfrm>
            <a:custGeom>
              <a:avLst/>
              <a:gdLst/>
              <a:ahLst/>
              <a:cxnLst/>
              <a:rect l="l" t="t" r="r" b="b"/>
              <a:pathLst>
                <a:path w="1501422" h="406400">
                  <a:moveTo>
                    <a:pt x="1298222" y="0"/>
                  </a:moveTo>
                  <a:cubicBezTo>
                    <a:pt x="1410446" y="0"/>
                    <a:pt x="1501422" y="90976"/>
                    <a:pt x="1501422" y="203200"/>
                  </a:cubicBezTo>
                  <a:cubicBezTo>
                    <a:pt x="1501422" y="315424"/>
                    <a:pt x="1410446" y="406400"/>
                    <a:pt x="1298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01422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VISUALS - 3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44729" y="3344745"/>
            <a:ext cx="7197267" cy="5806810"/>
          </a:xfrm>
          <a:custGeom>
            <a:avLst/>
            <a:gdLst/>
            <a:ahLst/>
            <a:cxnLst/>
            <a:rect l="l" t="t" r="r" b="b"/>
            <a:pathLst>
              <a:path w="7197267" h="5806810">
                <a:moveTo>
                  <a:pt x="0" y="0"/>
                </a:moveTo>
                <a:lnTo>
                  <a:pt x="7197267" y="0"/>
                </a:lnTo>
                <a:lnTo>
                  <a:pt x="7197267" y="5806811"/>
                </a:lnTo>
                <a:lnTo>
                  <a:pt x="0" y="5806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1" r="-152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105733" y="3344745"/>
            <a:ext cx="8649033" cy="5594159"/>
          </a:xfrm>
          <a:custGeom>
            <a:avLst/>
            <a:gdLst/>
            <a:ahLst/>
            <a:cxnLst/>
            <a:rect l="l" t="t" r="r" b="b"/>
            <a:pathLst>
              <a:path w="8649033" h="5594159">
                <a:moveTo>
                  <a:pt x="0" y="0"/>
                </a:moveTo>
                <a:lnTo>
                  <a:pt x="8649033" y="0"/>
                </a:lnTo>
                <a:lnTo>
                  <a:pt x="8649033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992723" y="2371290"/>
            <a:ext cx="14875053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800" spc="-133">
                <a:solidFill>
                  <a:srgbClr val="F6BA02"/>
                </a:solidFill>
                <a:latin typeface="Chromium One"/>
              </a:rPr>
              <a:t>iNSIGHTS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1988" y="342900"/>
            <a:ext cx="8401050" cy="1457325"/>
            <a:chOff x="0" y="0"/>
            <a:chExt cx="2212622" cy="383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2622" cy="383822"/>
            </a:xfrm>
            <a:custGeom>
              <a:avLst/>
              <a:gdLst/>
              <a:ahLst/>
              <a:cxnLst/>
              <a:rect l="l" t="t" r="r" b="b"/>
              <a:pathLst>
                <a:path w="2212622" h="383822">
                  <a:moveTo>
                    <a:pt x="0" y="0"/>
                  </a:moveTo>
                  <a:lnTo>
                    <a:pt x="2212622" y="0"/>
                  </a:lnTo>
                  <a:lnTo>
                    <a:pt x="2212622" y="383822"/>
                  </a:lnTo>
                  <a:lnTo>
                    <a:pt x="0" y="383822"/>
                  </a:ln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12622" cy="47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AD_HOC-REQUEST:4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99047" y="6338441"/>
            <a:ext cx="7973466" cy="3876124"/>
          </a:xfrm>
          <a:custGeom>
            <a:avLst/>
            <a:gdLst/>
            <a:ahLst/>
            <a:cxnLst/>
            <a:rect l="l" t="t" r="r" b="b"/>
            <a:pathLst>
              <a:path w="7973466" h="3876124">
                <a:moveTo>
                  <a:pt x="0" y="0"/>
                </a:moveTo>
                <a:lnTo>
                  <a:pt x="7973466" y="0"/>
                </a:lnTo>
                <a:lnTo>
                  <a:pt x="7973466" y="3876124"/>
                </a:lnTo>
                <a:lnTo>
                  <a:pt x="0" y="3876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388117" y="6338441"/>
            <a:ext cx="7299808" cy="2630561"/>
          </a:xfrm>
          <a:custGeom>
            <a:avLst/>
            <a:gdLst/>
            <a:ahLst/>
            <a:cxnLst/>
            <a:rect l="l" t="t" r="r" b="b"/>
            <a:pathLst>
              <a:path w="7299808" h="2630561">
                <a:moveTo>
                  <a:pt x="0" y="0"/>
                </a:moveTo>
                <a:lnTo>
                  <a:pt x="7299808" y="0"/>
                </a:lnTo>
                <a:lnTo>
                  <a:pt x="7299808" y="2630562"/>
                </a:lnTo>
                <a:lnTo>
                  <a:pt x="0" y="2630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54265" y="2883948"/>
            <a:ext cx="11111386" cy="4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650">
                <a:solidFill>
                  <a:srgbClr val="FF0099"/>
                </a:solidFill>
                <a:latin typeface="Big Shoulders Display Bold"/>
              </a:rPr>
              <a:t>QUESTION: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25007"/>
            <a:ext cx="13371749" cy="1993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FOLLOW-UP: WHICH SEGMENT HAD THE MOST INCREASE IN UNIQUE PRODUCTS IN 2021 VS 2020? THE FINAL OUTPUT CONTAINS THESE FIELDS, SEGMENT, PRODUCT_COUNT_2020, PRODUCT_COUNT_2021, DIFFERENCE.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057775" y="570026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SQL Query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6984" y="519036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Output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288" y="257175"/>
            <a:ext cx="5700712" cy="1543050"/>
            <a:chOff x="0" y="0"/>
            <a:chExt cx="150142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1422" cy="406400"/>
            </a:xfrm>
            <a:custGeom>
              <a:avLst/>
              <a:gdLst/>
              <a:ahLst/>
              <a:cxnLst/>
              <a:rect l="l" t="t" r="r" b="b"/>
              <a:pathLst>
                <a:path w="1501422" h="406400">
                  <a:moveTo>
                    <a:pt x="1298222" y="0"/>
                  </a:moveTo>
                  <a:cubicBezTo>
                    <a:pt x="1410446" y="0"/>
                    <a:pt x="1501422" y="90976"/>
                    <a:pt x="1501422" y="203200"/>
                  </a:cubicBezTo>
                  <a:cubicBezTo>
                    <a:pt x="1501422" y="315424"/>
                    <a:pt x="1410446" y="406400"/>
                    <a:pt x="1298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01422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VISUALS - 4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27592" y="3344745"/>
            <a:ext cx="7460166" cy="5671186"/>
          </a:xfrm>
          <a:custGeom>
            <a:avLst/>
            <a:gdLst/>
            <a:ahLst/>
            <a:cxnLst/>
            <a:rect l="l" t="t" r="r" b="b"/>
            <a:pathLst>
              <a:path w="7460166" h="5671186">
                <a:moveTo>
                  <a:pt x="0" y="0"/>
                </a:moveTo>
                <a:lnTo>
                  <a:pt x="7460166" y="0"/>
                </a:lnTo>
                <a:lnTo>
                  <a:pt x="7460166" y="5671187"/>
                </a:lnTo>
                <a:lnTo>
                  <a:pt x="0" y="5671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651928" y="3344745"/>
            <a:ext cx="8607372" cy="5567153"/>
          </a:xfrm>
          <a:custGeom>
            <a:avLst/>
            <a:gdLst/>
            <a:ahLst/>
            <a:cxnLst/>
            <a:rect l="l" t="t" r="r" b="b"/>
            <a:pathLst>
              <a:path w="8607372" h="5567153">
                <a:moveTo>
                  <a:pt x="0" y="0"/>
                </a:moveTo>
                <a:lnTo>
                  <a:pt x="8607372" y="0"/>
                </a:lnTo>
                <a:lnTo>
                  <a:pt x="8607372" y="5567154"/>
                </a:lnTo>
                <a:lnTo>
                  <a:pt x="0" y="5567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992723" y="2371290"/>
            <a:ext cx="14875053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800" spc="-133">
                <a:solidFill>
                  <a:srgbClr val="F6BA02"/>
                </a:solidFill>
                <a:latin typeface="Chromium One"/>
              </a:rPr>
              <a:t>iNSIGHTS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1988" y="342900"/>
            <a:ext cx="8401050" cy="1457325"/>
            <a:chOff x="0" y="0"/>
            <a:chExt cx="2212622" cy="383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2622" cy="383822"/>
            </a:xfrm>
            <a:custGeom>
              <a:avLst/>
              <a:gdLst/>
              <a:ahLst/>
              <a:cxnLst/>
              <a:rect l="l" t="t" r="r" b="b"/>
              <a:pathLst>
                <a:path w="2212622" h="383822">
                  <a:moveTo>
                    <a:pt x="0" y="0"/>
                  </a:moveTo>
                  <a:lnTo>
                    <a:pt x="2212622" y="0"/>
                  </a:lnTo>
                  <a:lnTo>
                    <a:pt x="2212622" y="383822"/>
                  </a:lnTo>
                  <a:lnTo>
                    <a:pt x="0" y="383822"/>
                  </a:ln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12622" cy="47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AD_HOC-REQUEST:5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54265" y="6605141"/>
            <a:ext cx="9406003" cy="1828126"/>
          </a:xfrm>
          <a:custGeom>
            <a:avLst/>
            <a:gdLst/>
            <a:ahLst/>
            <a:cxnLst/>
            <a:rect l="l" t="t" r="r" b="b"/>
            <a:pathLst>
              <a:path w="9406003" h="1828126">
                <a:moveTo>
                  <a:pt x="0" y="0"/>
                </a:moveTo>
                <a:lnTo>
                  <a:pt x="9406003" y="0"/>
                </a:lnTo>
                <a:lnTo>
                  <a:pt x="9406003" y="1828126"/>
                </a:lnTo>
                <a:lnTo>
                  <a:pt x="0" y="1828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019471" y="6605141"/>
            <a:ext cx="6761957" cy="1549901"/>
          </a:xfrm>
          <a:custGeom>
            <a:avLst/>
            <a:gdLst/>
            <a:ahLst/>
            <a:cxnLst/>
            <a:rect l="l" t="t" r="r" b="b"/>
            <a:pathLst>
              <a:path w="6761957" h="1549901">
                <a:moveTo>
                  <a:pt x="0" y="0"/>
                </a:moveTo>
                <a:lnTo>
                  <a:pt x="6761956" y="0"/>
                </a:lnTo>
                <a:lnTo>
                  <a:pt x="6761956" y="1549901"/>
                </a:lnTo>
                <a:lnTo>
                  <a:pt x="0" y="1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54265" y="2883948"/>
            <a:ext cx="11111386" cy="4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650">
                <a:solidFill>
                  <a:srgbClr val="FF0099"/>
                </a:solidFill>
                <a:latin typeface="Big Shoulders Display Bold"/>
              </a:rPr>
              <a:t>QUESTION: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25007"/>
            <a:ext cx="13371749" cy="1993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GET THE PRODUCTS THAT HAVE THE HIGHEST AND LOWEST MANUFACTURING COSTS. The final output should contain these fields, product_code, product, manufacturing_cost.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057775" y="570026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SQL Query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6984" y="519036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Output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288" y="257175"/>
            <a:ext cx="5700712" cy="1543050"/>
            <a:chOff x="0" y="0"/>
            <a:chExt cx="150142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1422" cy="406400"/>
            </a:xfrm>
            <a:custGeom>
              <a:avLst/>
              <a:gdLst/>
              <a:ahLst/>
              <a:cxnLst/>
              <a:rect l="l" t="t" r="r" b="b"/>
              <a:pathLst>
                <a:path w="1501422" h="406400">
                  <a:moveTo>
                    <a:pt x="1298222" y="0"/>
                  </a:moveTo>
                  <a:cubicBezTo>
                    <a:pt x="1410446" y="0"/>
                    <a:pt x="1501422" y="90976"/>
                    <a:pt x="1501422" y="203200"/>
                  </a:cubicBezTo>
                  <a:cubicBezTo>
                    <a:pt x="1501422" y="315424"/>
                    <a:pt x="1410446" y="406400"/>
                    <a:pt x="1298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01422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VISUALS - 5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920152"/>
            <a:ext cx="16230600" cy="3707629"/>
          </a:xfrm>
          <a:custGeom>
            <a:avLst/>
            <a:gdLst/>
            <a:ahLst/>
            <a:cxnLst/>
            <a:rect l="l" t="t" r="r" b="b"/>
            <a:pathLst>
              <a:path w="16230600" h="3707629">
                <a:moveTo>
                  <a:pt x="0" y="0"/>
                </a:moveTo>
                <a:lnTo>
                  <a:pt x="16230600" y="0"/>
                </a:lnTo>
                <a:lnTo>
                  <a:pt x="16230600" y="3707629"/>
                </a:lnTo>
                <a:lnTo>
                  <a:pt x="0" y="3707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5992723" y="2371290"/>
            <a:ext cx="14875053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800" spc="-133">
                <a:solidFill>
                  <a:srgbClr val="F6BA02"/>
                </a:solidFill>
                <a:latin typeface="Chromium One"/>
              </a:rPr>
              <a:t>iNSIGHTS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1988" y="342900"/>
            <a:ext cx="8401050" cy="1457325"/>
            <a:chOff x="0" y="0"/>
            <a:chExt cx="2212622" cy="383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2622" cy="383822"/>
            </a:xfrm>
            <a:custGeom>
              <a:avLst/>
              <a:gdLst/>
              <a:ahLst/>
              <a:cxnLst/>
              <a:rect l="l" t="t" r="r" b="b"/>
              <a:pathLst>
                <a:path w="2212622" h="383822">
                  <a:moveTo>
                    <a:pt x="0" y="0"/>
                  </a:moveTo>
                  <a:lnTo>
                    <a:pt x="2212622" y="0"/>
                  </a:lnTo>
                  <a:lnTo>
                    <a:pt x="2212622" y="383822"/>
                  </a:lnTo>
                  <a:lnTo>
                    <a:pt x="0" y="383822"/>
                  </a:ln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12622" cy="47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AD_HOC-REQUEST:6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62864" y="6567791"/>
            <a:ext cx="7609845" cy="3478786"/>
          </a:xfrm>
          <a:custGeom>
            <a:avLst/>
            <a:gdLst/>
            <a:ahLst/>
            <a:cxnLst/>
            <a:rect l="l" t="t" r="r" b="b"/>
            <a:pathLst>
              <a:path w="7609845" h="3478786">
                <a:moveTo>
                  <a:pt x="0" y="0"/>
                </a:moveTo>
                <a:lnTo>
                  <a:pt x="7609845" y="0"/>
                </a:lnTo>
                <a:lnTo>
                  <a:pt x="7609845" y="3478787"/>
                </a:lnTo>
                <a:lnTo>
                  <a:pt x="0" y="347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765651" y="6567791"/>
            <a:ext cx="5817190" cy="3026284"/>
          </a:xfrm>
          <a:custGeom>
            <a:avLst/>
            <a:gdLst/>
            <a:ahLst/>
            <a:cxnLst/>
            <a:rect l="l" t="t" r="r" b="b"/>
            <a:pathLst>
              <a:path w="5817190" h="3026284">
                <a:moveTo>
                  <a:pt x="0" y="0"/>
                </a:moveTo>
                <a:lnTo>
                  <a:pt x="5817190" y="0"/>
                </a:lnTo>
                <a:lnTo>
                  <a:pt x="5817190" y="3026284"/>
                </a:lnTo>
                <a:lnTo>
                  <a:pt x="0" y="3026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54265" y="2370662"/>
            <a:ext cx="11111386" cy="4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650">
                <a:solidFill>
                  <a:srgbClr val="FF0099"/>
                </a:solidFill>
                <a:latin typeface="Big Shoulders Display Bold"/>
              </a:rPr>
              <a:t>QUESTION: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811721"/>
            <a:ext cx="13371749" cy="3003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GENERATE A REPORT WHICH CONTAINS THE TOP 5 CUSTOMERS WHO RECEIVED AN AVERAGE HIGH PRE_INVOICE_DISCOUNT_PCT FOR THE FISCAL YEAR 2021 </a:t>
            </a:r>
          </a:p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and in the Indian market. The final output contains these fields, customer_code, customer, average_discount_percentage.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100637" y="592961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SQL Query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2709" y="592961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Output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288" y="257175"/>
            <a:ext cx="5700712" cy="1543050"/>
            <a:chOff x="0" y="0"/>
            <a:chExt cx="150142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1422" cy="406400"/>
            </a:xfrm>
            <a:custGeom>
              <a:avLst/>
              <a:gdLst/>
              <a:ahLst/>
              <a:cxnLst/>
              <a:rect l="l" t="t" r="r" b="b"/>
              <a:pathLst>
                <a:path w="1501422" h="406400">
                  <a:moveTo>
                    <a:pt x="1298222" y="0"/>
                  </a:moveTo>
                  <a:cubicBezTo>
                    <a:pt x="1410446" y="0"/>
                    <a:pt x="1501422" y="90976"/>
                    <a:pt x="1501422" y="203200"/>
                  </a:cubicBezTo>
                  <a:cubicBezTo>
                    <a:pt x="1501422" y="315424"/>
                    <a:pt x="1410446" y="406400"/>
                    <a:pt x="1298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01422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VISUALS - 6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39272" y="3344745"/>
            <a:ext cx="6951006" cy="5694800"/>
          </a:xfrm>
          <a:custGeom>
            <a:avLst/>
            <a:gdLst/>
            <a:ahLst/>
            <a:cxnLst/>
            <a:rect l="l" t="t" r="r" b="b"/>
            <a:pathLst>
              <a:path w="6951006" h="5694800">
                <a:moveTo>
                  <a:pt x="0" y="0"/>
                </a:moveTo>
                <a:lnTo>
                  <a:pt x="6951006" y="0"/>
                </a:lnTo>
                <a:lnTo>
                  <a:pt x="6951006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446283" y="3344745"/>
            <a:ext cx="7967934" cy="5694800"/>
          </a:xfrm>
          <a:custGeom>
            <a:avLst/>
            <a:gdLst/>
            <a:ahLst/>
            <a:cxnLst/>
            <a:rect l="l" t="t" r="r" b="b"/>
            <a:pathLst>
              <a:path w="7967934" h="5694800">
                <a:moveTo>
                  <a:pt x="0" y="0"/>
                </a:moveTo>
                <a:lnTo>
                  <a:pt x="7967934" y="0"/>
                </a:lnTo>
                <a:lnTo>
                  <a:pt x="7967934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992723" y="2371290"/>
            <a:ext cx="14875053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800" spc="-133">
                <a:solidFill>
                  <a:srgbClr val="F6BA02"/>
                </a:solidFill>
                <a:latin typeface="Chromium One"/>
              </a:rPr>
              <a:t>iNSIGHTS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1988" y="342900"/>
            <a:ext cx="8401050" cy="1457325"/>
            <a:chOff x="0" y="0"/>
            <a:chExt cx="2212622" cy="383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2622" cy="383822"/>
            </a:xfrm>
            <a:custGeom>
              <a:avLst/>
              <a:gdLst/>
              <a:ahLst/>
              <a:cxnLst/>
              <a:rect l="l" t="t" r="r" b="b"/>
              <a:pathLst>
                <a:path w="2212622" h="383822">
                  <a:moveTo>
                    <a:pt x="0" y="0"/>
                  </a:moveTo>
                  <a:lnTo>
                    <a:pt x="2212622" y="0"/>
                  </a:lnTo>
                  <a:lnTo>
                    <a:pt x="2212622" y="383822"/>
                  </a:lnTo>
                  <a:lnTo>
                    <a:pt x="0" y="383822"/>
                  </a:ln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12622" cy="47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AD_HOC-REQUEST:7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88108" y="6567791"/>
            <a:ext cx="8567759" cy="3443118"/>
          </a:xfrm>
          <a:custGeom>
            <a:avLst/>
            <a:gdLst/>
            <a:ahLst/>
            <a:cxnLst/>
            <a:rect l="l" t="t" r="r" b="b"/>
            <a:pathLst>
              <a:path w="8567759" h="3443118">
                <a:moveTo>
                  <a:pt x="0" y="0"/>
                </a:moveTo>
                <a:lnTo>
                  <a:pt x="8567759" y="0"/>
                </a:lnTo>
                <a:lnTo>
                  <a:pt x="8567759" y="3443118"/>
                </a:lnTo>
                <a:lnTo>
                  <a:pt x="0" y="3443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680353" y="6567791"/>
            <a:ext cx="2385369" cy="2777394"/>
          </a:xfrm>
          <a:custGeom>
            <a:avLst/>
            <a:gdLst/>
            <a:ahLst/>
            <a:cxnLst/>
            <a:rect l="l" t="t" r="r" b="b"/>
            <a:pathLst>
              <a:path w="2385369" h="2777394">
                <a:moveTo>
                  <a:pt x="0" y="0"/>
                </a:moveTo>
                <a:lnTo>
                  <a:pt x="2385369" y="0"/>
                </a:lnTo>
                <a:lnTo>
                  <a:pt x="2385369" y="2777394"/>
                </a:lnTo>
                <a:lnTo>
                  <a:pt x="0" y="2777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400449" y="6850337"/>
            <a:ext cx="3478728" cy="2113153"/>
          </a:xfrm>
          <a:custGeom>
            <a:avLst/>
            <a:gdLst/>
            <a:ahLst/>
            <a:cxnLst/>
            <a:rect l="l" t="t" r="r" b="b"/>
            <a:pathLst>
              <a:path w="3478728" h="2113153">
                <a:moveTo>
                  <a:pt x="0" y="0"/>
                </a:moveTo>
                <a:lnTo>
                  <a:pt x="3478728" y="0"/>
                </a:lnTo>
                <a:lnTo>
                  <a:pt x="3478728" y="2113153"/>
                </a:lnTo>
                <a:lnTo>
                  <a:pt x="0" y="2113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54265" y="2370662"/>
            <a:ext cx="11111386" cy="4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650">
                <a:solidFill>
                  <a:srgbClr val="FF0099"/>
                </a:solidFill>
                <a:latin typeface="Big Shoulders Display Bold"/>
              </a:rPr>
              <a:t>QUESTION: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811721"/>
            <a:ext cx="13371749" cy="3003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GET THE COMPLETE REPORT OF THE GROSS SALES AMOUNT FOR THE CUSTOMER “ATLIQ EXCLUSIVE” FOR EACH MONTH. </a:t>
            </a:r>
          </a:p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This analysis helps to get an idea of low and high-performing months and take strategic decisions. </a:t>
            </a:r>
          </a:p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The final report contains these columns: Month, Year, Gross sales Amount.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5100637" y="592961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SQL Query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72709" y="592961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Output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887834"/>
            <a:ext cx="17449800" cy="1062408"/>
            <a:chOff x="0" y="0"/>
            <a:chExt cx="2370667" cy="400755"/>
          </a:xfrm>
          <a:solidFill>
            <a:schemeClr val="accent4"/>
          </a:solidFill>
          <a:scene3d>
            <a:camera prst="perspectiveAbove"/>
            <a:lightRig rig="threePt" dir="t"/>
          </a:scene3d>
        </p:grpSpPr>
        <p:sp>
          <p:nvSpPr>
            <p:cNvPr id="3" name="Freeform 3"/>
            <p:cNvSpPr/>
            <p:nvPr/>
          </p:nvSpPr>
          <p:spPr>
            <a:xfrm>
              <a:off x="0" y="0"/>
              <a:ext cx="2370667" cy="400755"/>
            </a:xfrm>
            <a:custGeom>
              <a:avLst/>
              <a:gdLst/>
              <a:ahLst/>
              <a:cxnLst/>
              <a:rect l="l" t="t" r="r" b="b"/>
              <a:pathLst>
                <a:path w="2370667" h="400755">
                  <a:moveTo>
                    <a:pt x="0" y="0"/>
                  </a:moveTo>
                  <a:lnTo>
                    <a:pt x="2370667" y="0"/>
                  </a:lnTo>
                  <a:lnTo>
                    <a:pt x="2370667" y="400755"/>
                  </a:lnTo>
                  <a:lnTo>
                    <a:pt x="0" y="40075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2370667" cy="53410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219"/>
                </a:lnSpc>
                <a:spcBef>
                  <a:spcPct val="0"/>
                </a:spcBef>
              </a:pPr>
              <a:r>
                <a:rPr lang="en-US" sz="9600" b="1" dirty="0">
                  <a:solidFill>
                    <a:srgbClr val="000000"/>
                  </a:solidFill>
                  <a:latin typeface="Canva Sans Bold"/>
                </a:rPr>
                <a:t>AGENDA</a:t>
              </a:r>
              <a:endParaRPr lang="en-US" sz="7299" b="1" dirty="0">
                <a:solidFill>
                  <a:srgbClr val="000000"/>
                </a:solidFill>
                <a:latin typeface="Canva Sans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614613"/>
            <a:ext cx="12763500" cy="1688567"/>
            <a:chOff x="0" y="0"/>
            <a:chExt cx="2054578" cy="44472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2054578" cy="444725"/>
            </a:xfrm>
            <a:custGeom>
              <a:avLst/>
              <a:gdLst/>
              <a:ahLst/>
              <a:cxnLst/>
              <a:rect l="l" t="t" r="r" b="b"/>
              <a:pathLst>
                <a:path w="2054578" h="444725">
                  <a:moveTo>
                    <a:pt x="1851378" y="0"/>
                  </a:moveTo>
                  <a:lnTo>
                    <a:pt x="0" y="0"/>
                  </a:lnTo>
                  <a:lnTo>
                    <a:pt x="0" y="444725"/>
                  </a:lnTo>
                  <a:lnTo>
                    <a:pt x="1851378" y="444725"/>
                  </a:lnTo>
                  <a:lnTo>
                    <a:pt x="2054578" y="222363"/>
                  </a:lnTo>
                  <a:lnTo>
                    <a:pt x="1851378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836326" cy="43983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>
                  <a:solidFill>
                    <a:srgbClr val="000000"/>
                  </a:solidFill>
                  <a:latin typeface="Canva Sans Bold"/>
                </a:rPr>
                <a:t>Problem Statement &amp; Project Overview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607981"/>
            <a:ext cx="11315700" cy="1688567"/>
            <a:chOff x="0" y="-558"/>
            <a:chExt cx="2054578" cy="40695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2054578" cy="406400"/>
            </a:xfrm>
            <a:custGeom>
              <a:avLst/>
              <a:gdLst/>
              <a:ahLst/>
              <a:cxnLst/>
              <a:rect l="l" t="t" r="r" b="b"/>
              <a:pathLst>
                <a:path w="2054578" h="406400">
                  <a:moveTo>
                    <a:pt x="185137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51378" y="406400"/>
                  </a:lnTo>
                  <a:lnTo>
                    <a:pt x="2054578" y="203200"/>
                  </a:lnTo>
                  <a:lnTo>
                    <a:pt x="1851378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58"/>
              <a:ext cx="1836326" cy="4064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 dirty="0" err="1">
                  <a:solidFill>
                    <a:srgbClr val="000000"/>
                  </a:solidFill>
                  <a:latin typeface="Canva Sans Bold"/>
                </a:rPr>
                <a:t>AtliQ</a:t>
              </a:r>
              <a:r>
                <a:rPr lang="en-US" sz="4299" dirty="0">
                  <a:solidFill>
                    <a:srgbClr val="000000"/>
                  </a:solidFill>
                  <a:latin typeface="Canva Sans Bold"/>
                </a:rPr>
                <a:t> Business Model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457950"/>
            <a:ext cx="9944100" cy="1520048"/>
            <a:chOff x="0" y="0"/>
            <a:chExt cx="2054578" cy="406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4578" cy="406400"/>
            </a:xfrm>
            <a:custGeom>
              <a:avLst/>
              <a:gdLst/>
              <a:ahLst/>
              <a:cxnLst/>
              <a:rect l="l" t="t" r="r" b="b"/>
              <a:pathLst>
                <a:path w="2054578" h="406400">
                  <a:moveTo>
                    <a:pt x="185137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51378" y="406400"/>
                  </a:lnTo>
                  <a:lnTo>
                    <a:pt x="2054578" y="203200"/>
                  </a:lnTo>
                  <a:lnTo>
                    <a:pt x="1851378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836326" cy="406400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>
                  <a:solidFill>
                    <a:srgbClr val="000000"/>
                  </a:solidFill>
                  <a:latin typeface="Canva Sans Bold"/>
                </a:rPr>
                <a:t>Data-Set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8305800"/>
            <a:ext cx="8887766" cy="1543050"/>
            <a:chOff x="0" y="0"/>
            <a:chExt cx="2054578" cy="4064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4578" cy="406400"/>
            </a:xfrm>
            <a:custGeom>
              <a:avLst/>
              <a:gdLst/>
              <a:ahLst/>
              <a:cxnLst/>
              <a:rect l="l" t="t" r="r" b="b"/>
              <a:pathLst>
                <a:path w="2054578" h="406400">
                  <a:moveTo>
                    <a:pt x="1851378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1851378" y="406400"/>
                  </a:lnTo>
                  <a:lnTo>
                    <a:pt x="2054578" y="203200"/>
                  </a:lnTo>
                  <a:lnTo>
                    <a:pt x="1851378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836326" cy="400342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19"/>
                </a:lnSpc>
                <a:spcBef>
                  <a:spcPct val="0"/>
                </a:spcBef>
              </a:pPr>
              <a:r>
                <a:rPr lang="en-US" sz="4299">
                  <a:solidFill>
                    <a:srgbClr val="000000"/>
                  </a:solidFill>
                  <a:latin typeface="Canva Sans Bold"/>
                </a:rPr>
                <a:t>10 AD-Hoc Requests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2344400" y="526072"/>
            <a:ext cx="1201088" cy="1062408"/>
          </a:xfrm>
          <a:custGeom>
            <a:avLst/>
            <a:gdLst/>
            <a:ahLst/>
            <a:cxnLst/>
            <a:rect l="l" t="t" r="r" b="b"/>
            <a:pathLst>
              <a:path w="1618742" h="1521617">
                <a:moveTo>
                  <a:pt x="0" y="0"/>
                </a:moveTo>
                <a:lnTo>
                  <a:pt x="1618741" y="0"/>
                </a:lnTo>
                <a:lnTo>
                  <a:pt x="1618741" y="1521617"/>
                </a:lnTo>
                <a:lnTo>
                  <a:pt x="0" y="152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288" y="257175"/>
            <a:ext cx="5700712" cy="1543050"/>
            <a:chOff x="0" y="0"/>
            <a:chExt cx="150142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1422" cy="406400"/>
            </a:xfrm>
            <a:custGeom>
              <a:avLst/>
              <a:gdLst/>
              <a:ahLst/>
              <a:cxnLst/>
              <a:rect l="l" t="t" r="r" b="b"/>
              <a:pathLst>
                <a:path w="1501422" h="406400">
                  <a:moveTo>
                    <a:pt x="1298222" y="0"/>
                  </a:moveTo>
                  <a:cubicBezTo>
                    <a:pt x="1410446" y="0"/>
                    <a:pt x="1501422" y="90976"/>
                    <a:pt x="1501422" y="203200"/>
                  </a:cubicBezTo>
                  <a:cubicBezTo>
                    <a:pt x="1501422" y="315424"/>
                    <a:pt x="1410446" y="406400"/>
                    <a:pt x="1298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01422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VISUALS - 7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53517" y="3473420"/>
            <a:ext cx="7065416" cy="5784880"/>
          </a:xfrm>
          <a:custGeom>
            <a:avLst/>
            <a:gdLst/>
            <a:ahLst/>
            <a:cxnLst/>
            <a:rect l="l" t="t" r="r" b="b"/>
            <a:pathLst>
              <a:path w="7065416" h="5784880">
                <a:moveTo>
                  <a:pt x="0" y="0"/>
                </a:moveTo>
                <a:lnTo>
                  <a:pt x="7065416" y="0"/>
                </a:lnTo>
                <a:lnTo>
                  <a:pt x="7065416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606184" y="3473420"/>
            <a:ext cx="7653116" cy="5704186"/>
          </a:xfrm>
          <a:custGeom>
            <a:avLst/>
            <a:gdLst/>
            <a:ahLst/>
            <a:cxnLst/>
            <a:rect l="l" t="t" r="r" b="b"/>
            <a:pathLst>
              <a:path w="7653116" h="5704186">
                <a:moveTo>
                  <a:pt x="0" y="0"/>
                </a:moveTo>
                <a:lnTo>
                  <a:pt x="7653116" y="0"/>
                </a:lnTo>
                <a:lnTo>
                  <a:pt x="765311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992723" y="2371290"/>
            <a:ext cx="14875053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800" spc="-133">
                <a:solidFill>
                  <a:srgbClr val="F6BA02"/>
                </a:solidFill>
                <a:latin typeface="Chromium One"/>
              </a:rPr>
              <a:t>iNSIGHTS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1988" y="342900"/>
            <a:ext cx="8401050" cy="1457325"/>
            <a:chOff x="0" y="0"/>
            <a:chExt cx="2212622" cy="383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2622" cy="383822"/>
            </a:xfrm>
            <a:custGeom>
              <a:avLst/>
              <a:gdLst/>
              <a:ahLst/>
              <a:cxnLst/>
              <a:rect l="l" t="t" r="r" b="b"/>
              <a:pathLst>
                <a:path w="2212622" h="383822">
                  <a:moveTo>
                    <a:pt x="0" y="0"/>
                  </a:moveTo>
                  <a:lnTo>
                    <a:pt x="2212622" y="0"/>
                  </a:lnTo>
                  <a:lnTo>
                    <a:pt x="2212622" y="383822"/>
                  </a:lnTo>
                  <a:lnTo>
                    <a:pt x="0" y="383822"/>
                  </a:ln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12622" cy="47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AD_HOC-REQUEST:8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54265" y="6567791"/>
            <a:ext cx="3817723" cy="3244661"/>
          </a:xfrm>
          <a:custGeom>
            <a:avLst/>
            <a:gdLst/>
            <a:ahLst/>
            <a:cxnLst/>
            <a:rect l="l" t="t" r="r" b="b"/>
            <a:pathLst>
              <a:path w="3817723" h="3244661">
                <a:moveTo>
                  <a:pt x="0" y="0"/>
                </a:moveTo>
                <a:lnTo>
                  <a:pt x="3817723" y="0"/>
                </a:lnTo>
                <a:lnTo>
                  <a:pt x="3817723" y="3244661"/>
                </a:lnTo>
                <a:lnTo>
                  <a:pt x="0" y="324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888531" y="6567791"/>
            <a:ext cx="5023836" cy="3081025"/>
          </a:xfrm>
          <a:custGeom>
            <a:avLst/>
            <a:gdLst/>
            <a:ahLst/>
            <a:cxnLst/>
            <a:rect l="l" t="t" r="r" b="b"/>
            <a:pathLst>
              <a:path w="5023836" h="3081025">
                <a:moveTo>
                  <a:pt x="0" y="0"/>
                </a:moveTo>
                <a:lnTo>
                  <a:pt x="5023836" y="0"/>
                </a:lnTo>
                <a:lnTo>
                  <a:pt x="5023836" y="3081025"/>
                </a:lnTo>
                <a:lnTo>
                  <a:pt x="0" y="308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54265" y="2370662"/>
            <a:ext cx="11111386" cy="4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650">
                <a:solidFill>
                  <a:srgbClr val="FF0099"/>
                </a:solidFill>
                <a:latin typeface="Big Shoulders Display Bold"/>
              </a:rPr>
              <a:t>QUESTION: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811721"/>
            <a:ext cx="13371749" cy="249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IN WHICH QUARTER OF 2020, GOT THE MAXIMUM TOTAL_SOLD_QUANTITY? </a:t>
            </a:r>
          </a:p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The final output contains these fields sorted by the total_sold_quantity, Quarter, total_sold_quantity.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100637" y="592961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SQL Query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2709" y="592961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Output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288" y="257175"/>
            <a:ext cx="5700712" cy="1543050"/>
            <a:chOff x="0" y="0"/>
            <a:chExt cx="150142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1422" cy="406400"/>
            </a:xfrm>
            <a:custGeom>
              <a:avLst/>
              <a:gdLst/>
              <a:ahLst/>
              <a:cxnLst/>
              <a:rect l="l" t="t" r="r" b="b"/>
              <a:pathLst>
                <a:path w="1501422" h="406400">
                  <a:moveTo>
                    <a:pt x="1298222" y="0"/>
                  </a:moveTo>
                  <a:cubicBezTo>
                    <a:pt x="1410446" y="0"/>
                    <a:pt x="1501422" y="90976"/>
                    <a:pt x="1501422" y="203200"/>
                  </a:cubicBezTo>
                  <a:cubicBezTo>
                    <a:pt x="1501422" y="315424"/>
                    <a:pt x="1410446" y="406400"/>
                    <a:pt x="1298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01422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VISUALS - 8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344745"/>
            <a:ext cx="7072315" cy="5635360"/>
          </a:xfrm>
          <a:custGeom>
            <a:avLst/>
            <a:gdLst/>
            <a:ahLst/>
            <a:cxnLst/>
            <a:rect l="l" t="t" r="r" b="b"/>
            <a:pathLst>
              <a:path w="7072315" h="5635360">
                <a:moveTo>
                  <a:pt x="0" y="0"/>
                </a:moveTo>
                <a:lnTo>
                  <a:pt x="7072315" y="0"/>
                </a:lnTo>
                <a:lnTo>
                  <a:pt x="7072315" y="5635361"/>
                </a:lnTo>
                <a:lnTo>
                  <a:pt x="0" y="5635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839637" y="3973798"/>
            <a:ext cx="9181226" cy="4377256"/>
          </a:xfrm>
          <a:custGeom>
            <a:avLst/>
            <a:gdLst/>
            <a:ahLst/>
            <a:cxnLst/>
            <a:rect l="l" t="t" r="r" b="b"/>
            <a:pathLst>
              <a:path w="9181226" h="4377256">
                <a:moveTo>
                  <a:pt x="0" y="0"/>
                </a:moveTo>
                <a:lnTo>
                  <a:pt x="9181226" y="0"/>
                </a:lnTo>
                <a:lnTo>
                  <a:pt x="9181226" y="4377256"/>
                </a:lnTo>
                <a:lnTo>
                  <a:pt x="0" y="4377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992723" y="2371290"/>
            <a:ext cx="14875053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800" spc="-133">
                <a:solidFill>
                  <a:srgbClr val="F6BA02"/>
                </a:solidFill>
                <a:latin typeface="Chromium One"/>
              </a:rPr>
              <a:t>iNSIGHTS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1988" y="342900"/>
            <a:ext cx="8401050" cy="1457325"/>
            <a:chOff x="0" y="0"/>
            <a:chExt cx="2212622" cy="383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2622" cy="383822"/>
            </a:xfrm>
            <a:custGeom>
              <a:avLst/>
              <a:gdLst/>
              <a:ahLst/>
              <a:cxnLst/>
              <a:rect l="l" t="t" r="r" b="b"/>
              <a:pathLst>
                <a:path w="2212622" h="383822">
                  <a:moveTo>
                    <a:pt x="0" y="0"/>
                  </a:moveTo>
                  <a:lnTo>
                    <a:pt x="2212622" y="0"/>
                  </a:lnTo>
                  <a:lnTo>
                    <a:pt x="2212622" y="383822"/>
                  </a:lnTo>
                  <a:lnTo>
                    <a:pt x="0" y="383822"/>
                  </a:ln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12622" cy="47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AD_HOC-REQUEST:9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68118" y="6567791"/>
            <a:ext cx="11883679" cy="3427528"/>
          </a:xfrm>
          <a:custGeom>
            <a:avLst/>
            <a:gdLst/>
            <a:ahLst/>
            <a:cxnLst/>
            <a:rect l="l" t="t" r="r" b="b"/>
            <a:pathLst>
              <a:path w="11883679" h="3427528">
                <a:moveTo>
                  <a:pt x="0" y="0"/>
                </a:moveTo>
                <a:lnTo>
                  <a:pt x="11883680" y="0"/>
                </a:lnTo>
                <a:lnTo>
                  <a:pt x="11883680" y="3427529"/>
                </a:lnTo>
                <a:lnTo>
                  <a:pt x="0" y="3427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2550360" y="6567791"/>
            <a:ext cx="5394740" cy="2113926"/>
          </a:xfrm>
          <a:custGeom>
            <a:avLst/>
            <a:gdLst/>
            <a:ahLst/>
            <a:cxnLst/>
            <a:rect l="l" t="t" r="r" b="b"/>
            <a:pathLst>
              <a:path w="5394740" h="2113926">
                <a:moveTo>
                  <a:pt x="0" y="0"/>
                </a:moveTo>
                <a:lnTo>
                  <a:pt x="5394740" y="0"/>
                </a:lnTo>
                <a:lnTo>
                  <a:pt x="5394740" y="2113927"/>
                </a:lnTo>
                <a:lnTo>
                  <a:pt x="0" y="2113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54265" y="2370662"/>
            <a:ext cx="11111386" cy="4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650">
                <a:solidFill>
                  <a:srgbClr val="FF0099"/>
                </a:solidFill>
                <a:latin typeface="Big Shoulders Display Bold"/>
              </a:rPr>
              <a:t>QUESTION: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811721"/>
            <a:ext cx="13371749" cy="249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 WHICH CHANNEL HELPED TO BRING MORE GROSS SALES IN THE FISCAL YEAR 2021 AND THE PERCENTAGE OF CONTRIBUTION? </a:t>
            </a:r>
          </a:p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   The final output contains these fields, channel, gross_sales_mln, percentage.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100637" y="592961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SQL Query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2709" y="592961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Output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288" y="257175"/>
            <a:ext cx="5700712" cy="1543050"/>
            <a:chOff x="0" y="0"/>
            <a:chExt cx="150142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1422" cy="406400"/>
            </a:xfrm>
            <a:custGeom>
              <a:avLst/>
              <a:gdLst/>
              <a:ahLst/>
              <a:cxnLst/>
              <a:rect l="l" t="t" r="r" b="b"/>
              <a:pathLst>
                <a:path w="1501422" h="406400">
                  <a:moveTo>
                    <a:pt x="1298222" y="0"/>
                  </a:moveTo>
                  <a:cubicBezTo>
                    <a:pt x="1410446" y="0"/>
                    <a:pt x="1501422" y="90976"/>
                    <a:pt x="1501422" y="203200"/>
                  </a:cubicBezTo>
                  <a:cubicBezTo>
                    <a:pt x="1501422" y="315424"/>
                    <a:pt x="1410446" y="406400"/>
                    <a:pt x="1298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01422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VISUALS - 9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07730" y="3344745"/>
            <a:ext cx="6071116" cy="5668813"/>
          </a:xfrm>
          <a:custGeom>
            <a:avLst/>
            <a:gdLst/>
            <a:ahLst/>
            <a:cxnLst/>
            <a:rect l="l" t="t" r="r" b="b"/>
            <a:pathLst>
              <a:path w="6071116" h="5668813">
                <a:moveTo>
                  <a:pt x="0" y="0"/>
                </a:moveTo>
                <a:lnTo>
                  <a:pt x="6071116" y="0"/>
                </a:lnTo>
                <a:lnTo>
                  <a:pt x="6071116" y="5668814"/>
                </a:lnTo>
                <a:lnTo>
                  <a:pt x="0" y="5668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144000" y="3344745"/>
            <a:ext cx="8472714" cy="5601476"/>
          </a:xfrm>
          <a:custGeom>
            <a:avLst/>
            <a:gdLst/>
            <a:ahLst/>
            <a:cxnLst/>
            <a:rect l="l" t="t" r="r" b="b"/>
            <a:pathLst>
              <a:path w="8472714" h="5601476">
                <a:moveTo>
                  <a:pt x="0" y="0"/>
                </a:moveTo>
                <a:lnTo>
                  <a:pt x="8472714" y="0"/>
                </a:lnTo>
                <a:lnTo>
                  <a:pt x="8472714" y="5601477"/>
                </a:lnTo>
                <a:lnTo>
                  <a:pt x="0" y="560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992723" y="2371290"/>
            <a:ext cx="14875053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800" spc="-133">
                <a:solidFill>
                  <a:srgbClr val="F6BA02"/>
                </a:solidFill>
                <a:latin typeface="Chromium One"/>
              </a:rPr>
              <a:t>iNSIGHTS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1988" y="342900"/>
            <a:ext cx="8401050" cy="1457325"/>
            <a:chOff x="0" y="0"/>
            <a:chExt cx="2212622" cy="383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2622" cy="383822"/>
            </a:xfrm>
            <a:custGeom>
              <a:avLst/>
              <a:gdLst/>
              <a:ahLst/>
              <a:cxnLst/>
              <a:rect l="l" t="t" r="r" b="b"/>
              <a:pathLst>
                <a:path w="2212622" h="383822">
                  <a:moveTo>
                    <a:pt x="0" y="0"/>
                  </a:moveTo>
                  <a:lnTo>
                    <a:pt x="2212622" y="0"/>
                  </a:lnTo>
                  <a:lnTo>
                    <a:pt x="2212622" y="383822"/>
                  </a:lnTo>
                  <a:lnTo>
                    <a:pt x="0" y="383822"/>
                  </a:ln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12622" cy="47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AD_HOC-REQUEST:10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42900" y="6567791"/>
            <a:ext cx="9144000" cy="3562202"/>
          </a:xfrm>
          <a:custGeom>
            <a:avLst/>
            <a:gdLst/>
            <a:ahLst/>
            <a:cxnLst/>
            <a:rect l="l" t="t" r="r" b="b"/>
            <a:pathLst>
              <a:path w="9144000" h="3562202">
                <a:moveTo>
                  <a:pt x="0" y="0"/>
                </a:moveTo>
                <a:lnTo>
                  <a:pt x="9144000" y="0"/>
                </a:lnTo>
                <a:lnTo>
                  <a:pt x="9144000" y="3562202"/>
                </a:lnTo>
                <a:lnTo>
                  <a:pt x="0" y="3562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0934199" y="6880899"/>
            <a:ext cx="6932499" cy="2935986"/>
          </a:xfrm>
          <a:custGeom>
            <a:avLst/>
            <a:gdLst/>
            <a:ahLst/>
            <a:cxnLst/>
            <a:rect l="l" t="t" r="r" b="b"/>
            <a:pathLst>
              <a:path w="6932499" h="2935986">
                <a:moveTo>
                  <a:pt x="0" y="0"/>
                </a:moveTo>
                <a:lnTo>
                  <a:pt x="6932499" y="0"/>
                </a:lnTo>
                <a:lnTo>
                  <a:pt x="6932499" y="2935986"/>
                </a:lnTo>
                <a:lnTo>
                  <a:pt x="0" y="2935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54265" y="2370662"/>
            <a:ext cx="11111386" cy="4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650">
                <a:solidFill>
                  <a:srgbClr val="FF0099"/>
                </a:solidFill>
                <a:latin typeface="Big Shoulders Display Bold"/>
              </a:rPr>
              <a:t>QUESTION: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811721"/>
            <a:ext cx="13371749" cy="249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GET THE TOP 3 PRODUCTS IN EACH DIVISION THAT HAVE A HIGH TOTAL_SOLD_QUANTITY IN THE FISCAL_YEAR 2021? </a:t>
            </a:r>
          </a:p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   The final output contains these fields, division, product_code, product, total_sold_quantity, rank_order.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100637" y="592961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SQL Query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2709" y="592961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Output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288" y="257175"/>
            <a:ext cx="5700712" cy="1543050"/>
            <a:chOff x="0" y="0"/>
            <a:chExt cx="150142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1422" cy="406400"/>
            </a:xfrm>
            <a:custGeom>
              <a:avLst/>
              <a:gdLst/>
              <a:ahLst/>
              <a:cxnLst/>
              <a:rect l="l" t="t" r="r" b="b"/>
              <a:pathLst>
                <a:path w="1501422" h="406400">
                  <a:moveTo>
                    <a:pt x="1298222" y="0"/>
                  </a:moveTo>
                  <a:cubicBezTo>
                    <a:pt x="1410446" y="0"/>
                    <a:pt x="1501422" y="90976"/>
                    <a:pt x="1501422" y="203200"/>
                  </a:cubicBezTo>
                  <a:cubicBezTo>
                    <a:pt x="1501422" y="315424"/>
                    <a:pt x="1410446" y="406400"/>
                    <a:pt x="1298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01422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VISUALS - 10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13764" y="3563500"/>
            <a:ext cx="8530236" cy="5694800"/>
          </a:xfrm>
          <a:custGeom>
            <a:avLst/>
            <a:gdLst/>
            <a:ahLst/>
            <a:cxnLst/>
            <a:rect l="l" t="t" r="r" b="b"/>
            <a:pathLst>
              <a:path w="8530236" h="5694800">
                <a:moveTo>
                  <a:pt x="0" y="0"/>
                </a:moveTo>
                <a:lnTo>
                  <a:pt x="8530236" y="0"/>
                </a:lnTo>
                <a:lnTo>
                  <a:pt x="8530236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504585" y="3995704"/>
            <a:ext cx="8483377" cy="4830393"/>
          </a:xfrm>
          <a:custGeom>
            <a:avLst/>
            <a:gdLst/>
            <a:ahLst/>
            <a:cxnLst/>
            <a:rect l="l" t="t" r="r" b="b"/>
            <a:pathLst>
              <a:path w="8483377" h="4830393">
                <a:moveTo>
                  <a:pt x="0" y="0"/>
                </a:moveTo>
                <a:lnTo>
                  <a:pt x="8483377" y="0"/>
                </a:lnTo>
                <a:lnTo>
                  <a:pt x="8483377" y="4830392"/>
                </a:lnTo>
                <a:lnTo>
                  <a:pt x="0" y="4830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992723" y="2371290"/>
            <a:ext cx="14875053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800" spc="-133">
                <a:solidFill>
                  <a:srgbClr val="F6BA02"/>
                </a:solidFill>
                <a:latin typeface="Chromium One"/>
              </a:rPr>
              <a:t>iNSIGHTS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2929" y="275685"/>
            <a:ext cx="10671276" cy="7625229"/>
          </a:xfrm>
          <a:custGeom>
            <a:avLst/>
            <a:gdLst/>
            <a:ahLst/>
            <a:cxnLst/>
            <a:rect l="l" t="t" r="r" b="b"/>
            <a:pathLst>
              <a:path w="9150224" h="5514828">
                <a:moveTo>
                  <a:pt x="0" y="0"/>
                </a:moveTo>
                <a:lnTo>
                  <a:pt x="9150224" y="0"/>
                </a:lnTo>
                <a:lnTo>
                  <a:pt x="9150224" y="5514828"/>
                </a:lnTo>
                <a:lnTo>
                  <a:pt x="0" y="5514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65035" y="320079"/>
            <a:ext cx="3430028" cy="3314036"/>
          </a:xfrm>
          <a:custGeom>
            <a:avLst/>
            <a:gdLst/>
            <a:ahLst/>
            <a:cxnLst/>
            <a:rect l="l" t="t" r="r" b="b"/>
            <a:pathLst>
              <a:path w="3430028" h="3314036">
                <a:moveTo>
                  <a:pt x="0" y="0"/>
                </a:moveTo>
                <a:lnTo>
                  <a:pt x="3430028" y="0"/>
                </a:lnTo>
                <a:lnTo>
                  <a:pt x="3430028" y="3314036"/>
                </a:lnTo>
                <a:lnTo>
                  <a:pt x="0" y="3314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4986338" y="6915076"/>
            <a:ext cx="3086100" cy="985838"/>
            <a:chOff x="0" y="0"/>
            <a:chExt cx="812800" cy="25964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9644"/>
            </a:xfrm>
            <a:custGeom>
              <a:avLst/>
              <a:gdLst/>
              <a:ahLst/>
              <a:cxnLst/>
              <a:rect l="l" t="t" r="r" b="b"/>
              <a:pathLst>
                <a:path w="812800" h="259644">
                  <a:moveTo>
                    <a:pt x="0" y="0"/>
                  </a:moveTo>
                  <a:lnTo>
                    <a:pt x="812800" y="0"/>
                  </a:lnTo>
                  <a:lnTo>
                    <a:pt x="812800" y="259644"/>
                  </a:lnTo>
                  <a:lnTo>
                    <a:pt x="0" y="25964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31679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Canva Sans Bold"/>
                </a:rPr>
                <a:t>Dhavel Patel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53650" y="6915076"/>
            <a:ext cx="3086100" cy="985838"/>
            <a:chOff x="0" y="0"/>
            <a:chExt cx="812800" cy="30669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306699"/>
            </a:xfrm>
            <a:custGeom>
              <a:avLst/>
              <a:gdLst/>
              <a:ahLst/>
              <a:cxnLst/>
              <a:rect l="l" t="t" r="r" b="b"/>
              <a:pathLst>
                <a:path w="812800" h="306699">
                  <a:moveTo>
                    <a:pt x="0" y="0"/>
                  </a:moveTo>
                  <a:lnTo>
                    <a:pt x="812800" y="0"/>
                  </a:lnTo>
                  <a:lnTo>
                    <a:pt x="812800" y="306699"/>
                  </a:lnTo>
                  <a:lnTo>
                    <a:pt x="0" y="30669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36384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Canva Sans Bold"/>
                </a:rPr>
                <a:t>Hemanand Vadivel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071180" y="303750"/>
            <a:ext cx="3662671" cy="1869832"/>
          </a:xfrm>
          <a:custGeom>
            <a:avLst/>
            <a:gdLst/>
            <a:ahLst/>
            <a:cxnLst/>
            <a:rect l="l" t="t" r="r" b="b"/>
            <a:pathLst>
              <a:path w="3662671" h="1869832">
                <a:moveTo>
                  <a:pt x="0" y="0"/>
                </a:moveTo>
                <a:lnTo>
                  <a:pt x="3662671" y="0"/>
                </a:lnTo>
                <a:lnTo>
                  <a:pt x="3662671" y="1869832"/>
                </a:lnTo>
                <a:lnTo>
                  <a:pt x="0" y="1869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4114800" y="8905909"/>
            <a:ext cx="12923317" cy="845852"/>
            <a:chOff x="-232326" y="2390971"/>
            <a:chExt cx="27389483" cy="1609161"/>
          </a:xfrm>
          <a:effectLst>
            <a:reflection blurRad="6350" stA="50000" endA="300" endPos="90000" dir="5400000" sy="-100000" algn="bl" rotWithShape="0"/>
          </a:effectLst>
        </p:grpSpPr>
        <p:sp>
          <p:nvSpPr>
            <p:cNvPr id="12" name="TextBox 12"/>
            <p:cNvSpPr txBox="1"/>
            <p:nvPr/>
          </p:nvSpPr>
          <p:spPr>
            <a:xfrm>
              <a:off x="-232326" y="2581977"/>
              <a:ext cx="13891140" cy="12271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0"/>
                </a:lnSpc>
              </a:pPr>
              <a:r>
                <a:rPr lang="en-US" sz="11500" b="1" spc="-63" dirty="0">
                  <a:solidFill>
                    <a:srgbClr val="FFFFFF"/>
                  </a:solidFill>
                  <a:latin typeface="Trend Sans One"/>
                </a:rPr>
                <a:t>thank</a:t>
              </a:r>
              <a:endParaRPr lang="en-US" sz="2800" b="1" spc="-63" dirty="0">
                <a:solidFill>
                  <a:srgbClr val="FFFFFF"/>
                </a:solidFill>
                <a:latin typeface="Trend Sans On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227559" y="2390971"/>
              <a:ext cx="20929598" cy="16091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554"/>
                </a:lnSpc>
              </a:pPr>
              <a:r>
                <a:rPr lang="en-US" sz="9946" spc="-228" dirty="0">
                  <a:solidFill>
                    <a:srgbClr val="FF5055"/>
                  </a:solidFill>
                  <a:latin typeface="Trend Slab Four"/>
                </a:rPr>
                <a:t>you</a:t>
              </a:r>
            </a:p>
          </p:txBody>
        </p:sp>
      </p:grp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7A1FD354-7D7E-A5C9-9046-82858B9B7AB6}"/>
              </a:ext>
            </a:extLst>
          </p:cNvPr>
          <p:cNvSpPr/>
          <p:nvPr/>
        </p:nvSpPr>
        <p:spPr>
          <a:xfrm>
            <a:off x="22185" y="6451261"/>
            <a:ext cx="3759698" cy="1869831"/>
          </a:xfrm>
          <a:prstGeom prst="curvedRightArrow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6396B6BF-64AD-9D6A-AA66-718B9D392014}"/>
              </a:ext>
            </a:extLst>
          </p:cNvPr>
          <p:cNvSpPr/>
          <p:nvPr/>
        </p:nvSpPr>
        <p:spPr>
          <a:xfrm rot="5400000">
            <a:off x="15283082" y="5395936"/>
            <a:ext cx="1869831" cy="3547585"/>
          </a:xfrm>
          <a:prstGeom prst="curvedDownArrow">
            <a:avLst/>
          </a:prstGeom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463" y="514350"/>
            <a:ext cx="4757737" cy="1950602"/>
            <a:chOff x="0" y="0"/>
            <a:chExt cx="1253067" cy="5137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3067" cy="513739"/>
            </a:xfrm>
            <a:custGeom>
              <a:avLst/>
              <a:gdLst/>
              <a:ahLst/>
              <a:cxnLst/>
              <a:rect l="l" t="t" r="r" b="b"/>
              <a:pathLst>
                <a:path w="1253067" h="513739">
                  <a:moveTo>
                    <a:pt x="82989" y="0"/>
                  </a:moveTo>
                  <a:lnTo>
                    <a:pt x="1170078" y="0"/>
                  </a:lnTo>
                  <a:cubicBezTo>
                    <a:pt x="1192088" y="0"/>
                    <a:pt x="1213196" y="8743"/>
                    <a:pt x="1228760" y="24307"/>
                  </a:cubicBezTo>
                  <a:cubicBezTo>
                    <a:pt x="1244323" y="39870"/>
                    <a:pt x="1253067" y="60979"/>
                    <a:pt x="1253067" y="82989"/>
                  </a:cubicBezTo>
                  <a:lnTo>
                    <a:pt x="1253067" y="430750"/>
                  </a:lnTo>
                  <a:cubicBezTo>
                    <a:pt x="1253067" y="452760"/>
                    <a:pt x="1244323" y="473869"/>
                    <a:pt x="1228760" y="489432"/>
                  </a:cubicBezTo>
                  <a:cubicBezTo>
                    <a:pt x="1213196" y="504995"/>
                    <a:pt x="1192088" y="513739"/>
                    <a:pt x="1170078" y="513739"/>
                  </a:cubicBezTo>
                  <a:lnTo>
                    <a:pt x="82989" y="513739"/>
                  </a:lnTo>
                  <a:cubicBezTo>
                    <a:pt x="60979" y="513739"/>
                    <a:pt x="39870" y="504995"/>
                    <a:pt x="24307" y="489432"/>
                  </a:cubicBezTo>
                  <a:cubicBezTo>
                    <a:pt x="8743" y="473869"/>
                    <a:pt x="0" y="452760"/>
                    <a:pt x="0" y="430750"/>
                  </a:cubicBezTo>
                  <a:lnTo>
                    <a:pt x="0" y="82989"/>
                  </a:lnTo>
                  <a:cubicBezTo>
                    <a:pt x="0" y="60979"/>
                    <a:pt x="8743" y="39870"/>
                    <a:pt x="24307" y="24307"/>
                  </a:cubicBezTo>
                  <a:cubicBezTo>
                    <a:pt x="39870" y="8743"/>
                    <a:pt x="60979" y="0"/>
                    <a:pt x="8298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253067" cy="608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 dirty="0">
                  <a:solidFill>
                    <a:srgbClr val="000000"/>
                  </a:solidFill>
                  <a:latin typeface="Canva Sans Bold"/>
                </a:rPr>
                <a:t>ABOUT </a:t>
              </a:r>
            </a:p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 dirty="0">
                  <a:solidFill>
                    <a:srgbClr val="000000"/>
                  </a:solidFill>
                  <a:latin typeface="Canva Sans Bold"/>
                </a:rPr>
                <a:t>ATLIQ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55681" y="514350"/>
            <a:ext cx="4757737" cy="1950602"/>
            <a:chOff x="0" y="0"/>
            <a:chExt cx="1253067" cy="5137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3067" cy="513739"/>
            </a:xfrm>
            <a:custGeom>
              <a:avLst/>
              <a:gdLst/>
              <a:ahLst/>
              <a:cxnLst/>
              <a:rect l="l" t="t" r="r" b="b"/>
              <a:pathLst>
                <a:path w="1253067" h="513739">
                  <a:moveTo>
                    <a:pt x="82989" y="0"/>
                  </a:moveTo>
                  <a:lnTo>
                    <a:pt x="1170078" y="0"/>
                  </a:lnTo>
                  <a:cubicBezTo>
                    <a:pt x="1192088" y="0"/>
                    <a:pt x="1213196" y="8743"/>
                    <a:pt x="1228760" y="24307"/>
                  </a:cubicBezTo>
                  <a:cubicBezTo>
                    <a:pt x="1244323" y="39870"/>
                    <a:pt x="1253067" y="60979"/>
                    <a:pt x="1253067" y="82989"/>
                  </a:cubicBezTo>
                  <a:lnTo>
                    <a:pt x="1253067" y="430750"/>
                  </a:lnTo>
                  <a:cubicBezTo>
                    <a:pt x="1253067" y="452760"/>
                    <a:pt x="1244323" y="473869"/>
                    <a:pt x="1228760" y="489432"/>
                  </a:cubicBezTo>
                  <a:cubicBezTo>
                    <a:pt x="1213196" y="504995"/>
                    <a:pt x="1192088" y="513739"/>
                    <a:pt x="1170078" y="513739"/>
                  </a:cubicBezTo>
                  <a:lnTo>
                    <a:pt x="82989" y="513739"/>
                  </a:lnTo>
                  <a:cubicBezTo>
                    <a:pt x="60979" y="513739"/>
                    <a:pt x="39870" y="504995"/>
                    <a:pt x="24307" y="489432"/>
                  </a:cubicBezTo>
                  <a:cubicBezTo>
                    <a:pt x="8743" y="473869"/>
                    <a:pt x="0" y="452760"/>
                    <a:pt x="0" y="430750"/>
                  </a:cubicBezTo>
                  <a:lnTo>
                    <a:pt x="0" y="82989"/>
                  </a:lnTo>
                  <a:cubicBezTo>
                    <a:pt x="0" y="60979"/>
                    <a:pt x="8743" y="39870"/>
                    <a:pt x="24307" y="24307"/>
                  </a:cubicBezTo>
                  <a:cubicBezTo>
                    <a:pt x="39870" y="8743"/>
                    <a:pt x="60979" y="0"/>
                    <a:pt x="8298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1253067" cy="608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PROBLEM STATEMENT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39899" y="514350"/>
            <a:ext cx="4757737" cy="1950602"/>
            <a:chOff x="0" y="0"/>
            <a:chExt cx="1253067" cy="5137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3067" cy="513739"/>
            </a:xfrm>
            <a:custGeom>
              <a:avLst/>
              <a:gdLst/>
              <a:ahLst/>
              <a:cxnLst/>
              <a:rect l="l" t="t" r="r" b="b"/>
              <a:pathLst>
                <a:path w="1253067" h="513739">
                  <a:moveTo>
                    <a:pt x="82989" y="0"/>
                  </a:moveTo>
                  <a:lnTo>
                    <a:pt x="1170078" y="0"/>
                  </a:lnTo>
                  <a:cubicBezTo>
                    <a:pt x="1192088" y="0"/>
                    <a:pt x="1213196" y="8743"/>
                    <a:pt x="1228760" y="24307"/>
                  </a:cubicBezTo>
                  <a:cubicBezTo>
                    <a:pt x="1244323" y="39870"/>
                    <a:pt x="1253067" y="60979"/>
                    <a:pt x="1253067" y="82989"/>
                  </a:cubicBezTo>
                  <a:lnTo>
                    <a:pt x="1253067" y="430750"/>
                  </a:lnTo>
                  <a:cubicBezTo>
                    <a:pt x="1253067" y="452760"/>
                    <a:pt x="1244323" y="473869"/>
                    <a:pt x="1228760" y="489432"/>
                  </a:cubicBezTo>
                  <a:cubicBezTo>
                    <a:pt x="1213196" y="504995"/>
                    <a:pt x="1192088" y="513739"/>
                    <a:pt x="1170078" y="513739"/>
                  </a:cubicBezTo>
                  <a:lnTo>
                    <a:pt x="82989" y="513739"/>
                  </a:lnTo>
                  <a:cubicBezTo>
                    <a:pt x="60979" y="513739"/>
                    <a:pt x="39870" y="504995"/>
                    <a:pt x="24307" y="489432"/>
                  </a:cubicBezTo>
                  <a:cubicBezTo>
                    <a:pt x="8743" y="473869"/>
                    <a:pt x="0" y="452760"/>
                    <a:pt x="0" y="430750"/>
                  </a:cubicBezTo>
                  <a:lnTo>
                    <a:pt x="0" y="82989"/>
                  </a:lnTo>
                  <a:cubicBezTo>
                    <a:pt x="0" y="60979"/>
                    <a:pt x="8743" y="39870"/>
                    <a:pt x="24307" y="24307"/>
                  </a:cubicBezTo>
                  <a:cubicBezTo>
                    <a:pt x="39870" y="8743"/>
                    <a:pt x="60979" y="0"/>
                    <a:pt x="82989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1253067" cy="608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 dirty="0">
                  <a:solidFill>
                    <a:srgbClr val="000000"/>
                  </a:solidFill>
                  <a:latin typeface="Canva Sans Bold"/>
                </a:rPr>
                <a:t>PROJECT OVERVIEW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0024" y="2699092"/>
            <a:ext cx="4739176" cy="4624969"/>
            <a:chOff x="0" y="0"/>
            <a:chExt cx="1248178" cy="12180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8178" cy="1218099"/>
            </a:xfrm>
            <a:custGeom>
              <a:avLst/>
              <a:gdLst/>
              <a:ahLst/>
              <a:cxnLst/>
              <a:rect l="l" t="t" r="r" b="b"/>
              <a:pathLst>
                <a:path w="1248178" h="1218099">
                  <a:moveTo>
                    <a:pt x="116876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138681"/>
                  </a:lnTo>
                  <a:cubicBezTo>
                    <a:pt x="43699" y="1138681"/>
                    <a:pt x="79418" y="1174020"/>
                    <a:pt x="79418" y="1218099"/>
                  </a:cubicBezTo>
                  <a:lnTo>
                    <a:pt x="1168760" y="1218099"/>
                  </a:lnTo>
                  <a:cubicBezTo>
                    <a:pt x="1168760" y="1174400"/>
                    <a:pt x="1204099" y="1138681"/>
                    <a:pt x="1248178" y="1138681"/>
                  </a:cubicBezTo>
                  <a:lnTo>
                    <a:pt x="1248178" y="79418"/>
                  </a:lnTo>
                  <a:cubicBezTo>
                    <a:pt x="1204479" y="79418"/>
                    <a:pt x="1168760" y="44079"/>
                    <a:pt x="116876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8100" y="-19050"/>
              <a:ext cx="1171978" cy="1199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 err="1">
                  <a:solidFill>
                    <a:srgbClr val="000000"/>
                  </a:solidFill>
                  <a:latin typeface="Canva Sans Bold"/>
                </a:rPr>
                <a:t>AtliQ</a:t>
              </a:r>
              <a:r>
                <a:rPr lang="en-US" sz="2799" dirty="0">
                  <a:solidFill>
                    <a:srgbClr val="000000"/>
                  </a:solidFill>
                  <a:latin typeface="Canva Sans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Canva Sans Bold"/>
                </a:rPr>
                <a:t>Hardwares</a:t>
              </a:r>
              <a:r>
                <a:rPr lang="en-US" sz="2799" dirty="0">
                  <a:solidFill>
                    <a:srgbClr val="000000"/>
                  </a:solidFill>
                  <a:latin typeface="Canva Sans Bold"/>
                </a:rPr>
                <a:t> is a leading  hardware company specializing in PC’s, Printers, Mice, and Computers with a global reach.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00199" y="2699092"/>
            <a:ext cx="5191614" cy="7357263"/>
            <a:chOff x="0" y="0"/>
            <a:chExt cx="1367339" cy="19377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67339" cy="1937715"/>
            </a:xfrm>
            <a:custGeom>
              <a:avLst/>
              <a:gdLst/>
              <a:ahLst/>
              <a:cxnLst/>
              <a:rect l="l" t="t" r="r" b="b"/>
              <a:pathLst>
                <a:path w="1367339" h="1937715">
                  <a:moveTo>
                    <a:pt x="128792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858297"/>
                  </a:lnTo>
                  <a:cubicBezTo>
                    <a:pt x="43699" y="1858297"/>
                    <a:pt x="79418" y="1893636"/>
                    <a:pt x="79418" y="1937715"/>
                  </a:cubicBezTo>
                  <a:lnTo>
                    <a:pt x="1287920" y="1937715"/>
                  </a:lnTo>
                  <a:cubicBezTo>
                    <a:pt x="1287920" y="1894016"/>
                    <a:pt x="1323259" y="1858297"/>
                    <a:pt x="1367339" y="1858297"/>
                  </a:cubicBezTo>
                  <a:lnTo>
                    <a:pt x="1367339" y="79418"/>
                  </a:lnTo>
                  <a:cubicBezTo>
                    <a:pt x="1323639" y="79418"/>
                    <a:pt x="1287920" y="44079"/>
                    <a:pt x="128792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8100" y="-19050"/>
              <a:ext cx="1291139" cy="191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04515" lvl="1" indent="-302257" algn="ctr">
                <a:lnSpc>
                  <a:spcPts val="3919"/>
                </a:lnSpc>
                <a:buFont typeface="Arial"/>
                <a:buChar char="•"/>
              </a:pPr>
              <a:r>
                <a:rPr lang="en-US" sz="2799" dirty="0" err="1">
                  <a:solidFill>
                    <a:srgbClr val="000000"/>
                  </a:solidFill>
                  <a:latin typeface="Canva Sans Bold"/>
                </a:rPr>
                <a:t>AtliQ</a:t>
              </a:r>
              <a:r>
                <a:rPr lang="en-US" sz="2799" dirty="0">
                  <a:solidFill>
                    <a:srgbClr val="000000"/>
                  </a:solidFill>
                  <a:latin typeface="Canva Sans Bold"/>
                </a:rPr>
                <a:t> </a:t>
              </a:r>
              <a:r>
                <a:rPr lang="en-US" sz="2799" dirty="0" err="1">
                  <a:solidFill>
                    <a:srgbClr val="000000"/>
                  </a:solidFill>
                  <a:latin typeface="Canva Sans Bold"/>
                </a:rPr>
                <a:t>Hardwares</a:t>
              </a:r>
              <a:r>
                <a:rPr lang="en-US" sz="2799" dirty="0">
                  <a:solidFill>
                    <a:srgbClr val="000000"/>
                  </a:solidFill>
                  <a:latin typeface="Canva Sans Bold"/>
                </a:rPr>
                <a:t>, a leading computer hardware producer, faced a critical challenge.</a:t>
              </a:r>
            </a:p>
            <a:p>
              <a:pPr marL="604515" lvl="1" indent="-302257" algn="ctr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Canva Sans Bold"/>
                </a:rPr>
                <a:t>They need quick and data-informed decisions to stay competitive in the ever-evolving market.</a:t>
              </a:r>
            </a:p>
            <a:p>
              <a:pPr marL="604515" lvl="1" indent="-302257" algn="ctr">
                <a:lnSpc>
                  <a:spcPts val="3919"/>
                </a:lnSpc>
                <a:buFont typeface="Arial"/>
                <a:buChar char="•"/>
              </a:pPr>
              <a:r>
                <a:rPr lang="en-US" sz="2799" dirty="0">
                  <a:solidFill>
                    <a:srgbClr val="000000"/>
                  </a:solidFill>
                  <a:latin typeface="Canva Sans Bold"/>
                </a:rPr>
                <a:t>The management noticed that they were missing crucial insights for strategic moves.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58460" y="2699092"/>
            <a:ext cx="4739176" cy="4624969"/>
            <a:chOff x="0" y="0"/>
            <a:chExt cx="1248178" cy="121809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48178" cy="1218099"/>
            </a:xfrm>
            <a:custGeom>
              <a:avLst/>
              <a:gdLst/>
              <a:ahLst/>
              <a:cxnLst/>
              <a:rect l="l" t="t" r="r" b="b"/>
              <a:pathLst>
                <a:path w="1248178" h="1218099">
                  <a:moveTo>
                    <a:pt x="116876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138681"/>
                  </a:lnTo>
                  <a:cubicBezTo>
                    <a:pt x="43699" y="1138681"/>
                    <a:pt x="79418" y="1174020"/>
                    <a:pt x="79418" y="1218099"/>
                  </a:cubicBezTo>
                  <a:lnTo>
                    <a:pt x="1168760" y="1218099"/>
                  </a:lnTo>
                  <a:cubicBezTo>
                    <a:pt x="1168760" y="1174400"/>
                    <a:pt x="1204099" y="1138681"/>
                    <a:pt x="1248178" y="1138681"/>
                  </a:cubicBezTo>
                  <a:lnTo>
                    <a:pt x="1248178" y="79418"/>
                  </a:lnTo>
                  <a:cubicBezTo>
                    <a:pt x="1204479" y="79418"/>
                    <a:pt x="1168760" y="44079"/>
                    <a:pt x="116876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8100" y="-19050"/>
              <a:ext cx="1171978" cy="1199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Canva Sans Bold"/>
                </a:rPr>
                <a:t>In this project, I will working with a dataset related to consumer goods.</a:t>
              </a: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anva Sans Bold"/>
                </a:rPr>
                <a:t>The goal is to answer ten specific ad hoc requests using SQL queries.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7200" y="300037"/>
            <a:ext cx="17221200" cy="2095565"/>
            <a:chOff x="0" y="0"/>
            <a:chExt cx="3849511" cy="687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49511" cy="687938"/>
            </a:xfrm>
            <a:custGeom>
              <a:avLst/>
              <a:gdLst/>
              <a:ahLst/>
              <a:cxnLst/>
              <a:rect l="l" t="t" r="r" b="b"/>
              <a:pathLst>
                <a:path w="3849511" h="687938">
                  <a:moveTo>
                    <a:pt x="3646311" y="0"/>
                  </a:moveTo>
                  <a:cubicBezTo>
                    <a:pt x="3758535" y="0"/>
                    <a:pt x="3849511" y="154000"/>
                    <a:pt x="3849511" y="343969"/>
                  </a:cubicBezTo>
                  <a:cubicBezTo>
                    <a:pt x="3849511" y="533938"/>
                    <a:pt x="3758535" y="687938"/>
                    <a:pt x="3646311" y="687938"/>
                  </a:cubicBezTo>
                  <a:lnTo>
                    <a:pt x="203200" y="687938"/>
                  </a:lnTo>
                  <a:cubicBezTo>
                    <a:pt x="90976" y="687938"/>
                    <a:pt x="0" y="533938"/>
                    <a:pt x="0" y="343969"/>
                  </a:cubicBezTo>
                  <a:cubicBezTo>
                    <a:pt x="0" y="15400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849511" cy="783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 dirty="0">
                  <a:solidFill>
                    <a:srgbClr val="000000"/>
                  </a:solidFill>
                  <a:latin typeface="Canva Sans Bold"/>
                </a:rPr>
                <a:t>ATLIQ HARDWARES BUSINESS MODEL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7269" y="2801250"/>
            <a:ext cx="3814762" cy="1152575"/>
            <a:chOff x="0" y="-76200"/>
            <a:chExt cx="1004711" cy="3035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4711" cy="227358"/>
            </a:xfrm>
            <a:custGeom>
              <a:avLst/>
              <a:gdLst/>
              <a:ahLst/>
              <a:cxnLst/>
              <a:rect l="l" t="t" r="r" b="b"/>
              <a:pathLst>
                <a:path w="1004711" h="227358">
                  <a:moveTo>
                    <a:pt x="0" y="0"/>
                  </a:moveTo>
                  <a:lnTo>
                    <a:pt x="1004711" y="0"/>
                  </a:lnTo>
                  <a:lnTo>
                    <a:pt x="1004711" y="227358"/>
                  </a:lnTo>
                  <a:lnTo>
                    <a:pt x="0" y="22735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004711" cy="303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Canva Sans Bold"/>
                </a:rPr>
                <a:t>Customers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5203" y="4648795"/>
            <a:ext cx="2578893" cy="989409"/>
            <a:chOff x="0" y="0"/>
            <a:chExt cx="1059281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9281" cy="406400"/>
            </a:xfrm>
            <a:custGeom>
              <a:avLst/>
              <a:gdLst/>
              <a:ahLst/>
              <a:cxnLst/>
              <a:rect l="l" t="t" r="r" b="b"/>
              <a:pathLst>
                <a:path w="1059281" h="406400">
                  <a:moveTo>
                    <a:pt x="0" y="0"/>
                  </a:moveTo>
                  <a:lnTo>
                    <a:pt x="856081" y="0"/>
                  </a:lnTo>
                  <a:lnTo>
                    <a:pt x="1059281" y="203200"/>
                  </a:lnTo>
                  <a:lnTo>
                    <a:pt x="856081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57150"/>
              <a:ext cx="805281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Canva Sans Bold"/>
                </a:rPr>
                <a:t>Croma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4249" y="5947960"/>
            <a:ext cx="2486025" cy="1073691"/>
            <a:chOff x="0" y="0"/>
            <a:chExt cx="1021135" cy="4410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1135" cy="441019"/>
            </a:xfrm>
            <a:custGeom>
              <a:avLst/>
              <a:gdLst/>
              <a:ahLst/>
              <a:cxnLst/>
              <a:rect l="l" t="t" r="r" b="b"/>
              <a:pathLst>
                <a:path w="1021135" h="441019">
                  <a:moveTo>
                    <a:pt x="0" y="0"/>
                  </a:moveTo>
                  <a:lnTo>
                    <a:pt x="817935" y="0"/>
                  </a:lnTo>
                  <a:lnTo>
                    <a:pt x="1021135" y="220509"/>
                  </a:lnTo>
                  <a:lnTo>
                    <a:pt x="817935" y="441019"/>
                  </a:lnTo>
                  <a:lnTo>
                    <a:pt x="0" y="441019"/>
                  </a:lnTo>
                  <a:lnTo>
                    <a:pt x="203200" y="2205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57150"/>
              <a:ext cx="767135" cy="498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Canva Sans Bold"/>
                </a:rPr>
                <a:t>Best Buy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18072" y="7332586"/>
            <a:ext cx="2486025" cy="989409"/>
            <a:chOff x="0" y="0"/>
            <a:chExt cx="1021135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1135" cy="406400"/>
            </a:xfrm>
            <a:custGeom>
              <a:avLst/>
              <a:gdLst/>
              <a:ahLst/>
              <a:cxnLst/>
              <a:rect l="l" t="t" r="r" b="b"/>
              <a:pathLst>
                <a:path w="1021135" h="406400">
                  <a:moveTo>
                    <a:pt x="0" y="0"/>
                  </a:moveTo>
                  <a:lnTo>
                    <a:pt x="817935" y="0"/>
                  </a:lnTo>
                  <a:lnTo>
                    <a:pt x="1021135" y="203200"/>
                  </a:lnTo>
                  <a:lnTo>
                    <a:pt x="81793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57150"/>
              <a:ext cx="76713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dirty="0">
                  <a:solidFill>
                    <a:srgbClr val="000000"/>
                  </a:solidFill>
                  <a:latin typeface="Canva Sans Bold"/>
                </a:rPr>
                <a:t>Staples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18072" y="8639712"/>
            <a:ext cx="2486025" cy="989409"/>
            <a:chOff x="0" y="0"/>
            <a:chExt cx="1021135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1135" cy="406400"/>
            </a:xfrm>
            <a:custGeom>
              <a:avLst/>
              <a:gdLst/>
              <a:ahLst/>
              <a:cxnLst/>
              <a:rect l="l" t="t" r="r" b="b"/>
              <a:pathLst>
                <a:path w="1021135" h="406400">
                  <a:moveTo>
                    <a:pt x="0" y="0"/>
                  </a:moveTo>
                  <a:lnTo>
                    <a:pt x="817935" y="0"/>
                  </a:lnTo>
                  <a:lnTo>
                    <a:pt x="1021135" y="203200"/>
                  </a:lnTo>
                  <a:lnTo>
                    <a:pt x="817935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57150"/>
              <a:ext cx="76713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Canva Sans Bold"/>
                </a:rPr>
                <a:t>Flipkart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 flipH="1" flipV="1">
            <a:off x="1488926" y="4509658"/>
            <a:ext cx="31482" cy="5282041"/>
          </a:xfrm>
          <a:prstGeom prst="line">
            <a:avLst/>
          </a:prstGeom>
          <a:ln w="1714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5552804" y="2782782"/>
            <a:ext cx="10851451" cy="1323443"/>
            <a:chOff x="0" y="-76200"/>
            <a:chExt cx="1524000" cy="343697"/>
          </a:xfrm>
        </p:grpSpPr>
        <p:sp>
          <p:nvSpPr>
            <p:cNvPr id="22" name="Freeform 22"/>
            <p:cNvSpPr/>
            <p:nvPr/>
          </p:nvSpPr>
          <p:spPr>
            <a:xfrm>
              <a:off x="0" y="-19860"/>
              <a:ext cx="1524000" cy="287357"/>
            </a:xfrm>
            <a:custGeom>
              <a:avLst/>
              <a:gdLst/>
              <a:ahLst/>
              <a:cxnLst/>
              <a:rect l="l" t="t" r="r" b="b"/>
              <a:pathLst>
                <a:path w="1524000" h="267497">
                  <a:moveTo>
                    <a:pt x="0" y="0"/>
                  </a:moveTo>
                  <a:lnTo>
                    <a:pt x="1524000" y="0"/>
                  </a:lnTo>
                  <a:lnTo>
                    <a:pt x="1524000" y="267497"/>
                  </a:lnTo>
                  <a:lnTo>
                    <a:pt x="0" y="26749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76200"/>
              <a:ext cx="1524000" cy="3436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 dirty="0">
                  <a:solidFill>
                    <a:srgbClr val="000000"/>
                  </a:solidFill>
                  <a:latin typeface="Canva Sans Bold"/>
                </a:rPr>
                <a:t>Customers Platforms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552804" y="5091906"/>
            <a:ext cx="4498705" cy="1128546"/>
            <a:chOff x="0" y="-57150"/>
            <a:chExt cx="1059281" cy="5354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59281" cy="478317"/>
            </a:xfrm>
            <a:custGeom>
              <a:avLst/>
              <a:gdLst/>
              <a:ahLst/>
              <a:cxnLst/>
              <a:rect l="l" t="t" r="r" b="b"/>
              <a:pathLst>
                <a:path w="1059281" h="478317">
                  <a:moveTo>
                    <a:pt x="0" y="0"/>
                  </a:moveTo>
                  <a:lnTo>
                    <a:pt x="856081" y="0"/>
                  </a:lnTo>
                  <a:lnTo>
                    <a:pt x="1059281" y="239159"/>
                  </a:lnTo>
                  <a:lnTo>
                    <a:pt x="856081" y="478317"/>
                  </a:lnTo>
                  <a:lnTo>
                    <a:pt x="0" y="478317"/>
                  </a:lnTo>
                  <a:lnTo>
                    <a:pt x="203200" y="239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77800" y="-57150"/>
              <a:ext cx="810691" cy="535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dirty="0">
                  <a:solidFill>
                    <a:srgbClr val="000000"/>
                  </a:solidFill>
                  <a:latin typeface="Canva Sans Bold"/>
                </a:rPr>
                <a:t>Brick and Mortar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59159" y="4907830"/>
            <a:ext cx="4303639" cy="1070411"/>
            <a:chOff x="9648" y="-57150"/>
            <a:chExt cx="1429002" cy="469816"/>
          </a:xfrm>
        </p:grpSpPr>
        <p:sp>
          <p:nvSpPr>
            <p:cNvPr id="28" name="Freeform 28"/>
            <p:cNvSpPr/>
            <p:nvPr/>
          </p:nvSpPr>
          <p:spPr>
            <a:xfrm>
              <a:off x="9648" y="6266"/>
              <a:ext cx="1429002" cy="406400"/>
            </a:xfrm>
            <a:custGeom>
              <a:avLst/>
              <a:gdLst/>
              <a:ahLst/>
              <a:cxnLst/>
              <a:rect l="l" t="t" r="r" b="b"/>
              <a:pathLst>
                <a:path w="1429002" h="406400">
                  <a:moveTo>
                    <a:pt x="0" y="0"/>
                  </a:moveTo>
                  <a:lnTo>
                    <a:pt x="1225802" y="0"/>
                  </a:lnTo>
                  <a:lnTo>
                    <a:pt x="1429002" y="203200"/>
                  </a:lnTo>
                  <a:lnTo>
                    <a:pt x="1225802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77800" y="-57150"/>
              <a:ext cx="1175002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dirty="0">
                  <a:solidFill>
                    <a:srgbClr val="000000"/>
                  </a:solidFill>
                  <a:latin typeface="Canva Sans Bold"/>
                </a:rPr>
                <a:t>E-commerce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587726" y="7868782"/>
            <a:ext cx="2781763" cy="1048345"/>
            <a:chOff x="0" y="0"/>
            <a:chExt cx="732645" cy="27610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32645" cy="276107"/>
            </a:xfrm>
            <a:custGeom>
              <a:avLst/>
              <a:gdLst/>
              <a:ahLst/>
              <a:cxnLst/>
              <a:rect l="l" t="t" r="r" b="b"/>
              <a:pathLst>
                <a:path w="732645" h="276107">
                  <a:moveTo>
                    <a:pt x="138054" y="0"/>
                  </a:moveTo>
                  <a:lnTo>
                    <a:pt x="594592" y="0"/>
                  </a:lnTo>
                  <a:cubicBezTo>
                    <a:pt x="670837" y="0"/>
                    <a:pt x="732645" y="61809"/>
                    <a:pt x="732645" y="138054"/>
                  </a:cubicBezTo>
                  <a:lnTo>
                    <a:pt x="732645" y="138054"/>
                  </a:lnTo>
                  <a:cubicBezTo>
                    <a:pt x="732645" y="174668"/>
                    <a:pt x="718100" y="209782"/>
                    <a:pt x="692210" y="235672"/>
                  </a:cubicBezTo>
                  <a:cubicBezTo>
                    <a:pt x="666320" y="261563"/>
                    <a:pt x="631206" y="276107"/>
                    <a:pt x="594592" y="276107"/>
                  </a:cubicBezTo>
                  <a:lnTo>
                    <a:pt x="138054" y="276107"/>
                  </a:lnTo>
                  <a:cubicBezTo>
                    <a:pt x="61809" y="276107"/>
                    <a:pt x="0" y="214299"/>
                    <a:pt x="0" y="138054"/>
                  </a:cubicBezTo>
                  <a:lnTo>
                    <a:pt x="0" y="138054"/>
                  </a:lnTo>
                  <a:cubicBezTo>
                    <a:pt x="0" y="61809"/>
                    <a:pt x="61809" y="0"/>
                    <a:pt x="13805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732645" cy="333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Canva Sans Bold"/>
                </a:rPr>
                <a:t>Croma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750489" y="7868782"/>
            <a:ext cx="2781763" cy="1048345"/>
            <a:chOff x="0" y="0"/>
            <a:chExt cx="732645" cy="27610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32645" cy="276107"/>
            </a:xfrm>
            <a:custGeom>
              <a:avLst/>
              <a:gdLst/>
              <a:ahLst/>
              <a:cxnLst/>
              <a:rect l="l" t="t" r="r" b="b"/>
              <a:pathLst>
                <a:path w="732645" h="276107">
                  <a:moveTo>
                    <a:pt x="138054" y="0"/>
                  </a:moveTo>
                  <a:lnTo>
                    <a:pt x="594592" y="0"/>
                  </a:lnTo>
                  <a:cubicBezTo>
                    <a:pt x="670837" y="0"/>
                    <a:pt x="732645" y="61809"/>
                    <a:pt x="732645" y="138054"/>
                  </a:cubicBezTo>
                  <a:lnTo>
                    <a:pt x="732645" y="138054"/>
                  </a:lnTo>
                  <a:cubicBezTo>
                    <a:pt x="732645" y="174668"/>
                    <a:pt x="718100" y="209782"/>
                    <a:pt x="692210" y="235672"/>
                  </a:cubicBezTo>
                  <a:cubicBezTo>
                    <a:pt x="666320" y="261563"/>
                    <a:pt x="631206" y="276107"/>
                    <a:pt x="594592" y="276107"/>
                  </a:cubicBezTo>
                  <a:lnTo>
                    <a:pt x="138054" y="276107"/>
                  </a:lnTo>
                  <a:cubicBezTo>
                    <a:pt x="61809" y="276107"/>
                    <a:pt x="0" y="214299"/>
                    <a:pt x="0" y="138054"/>
                  </a:cubicBezTo>
                  <a:lnTo>
                    <a:pt x="0" y="138054"/>
                  </a:lnTo>
                  <a:cubicBezTo>
                    <a:pt x="0" y="61809"/>
                    <a:pt x="61809" y="0"/>
                    <a:pt x="13805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732645" cy="333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Canva Sans Bold"/>
                </a:rPr>
                <a:t>Best Buy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 rot="72158">
            <a:off x="11308492" y="7870645"/>
            <a:ext cx="2781763" cy="1048345"/>
            <a:chOff x="0" y="0"/>
            <a:chExt cx="732645" cy="27610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32645" cy="276107"/>
            </a:xfrm>
            <a:custGeom>
              <a:avLst/>
              <a:gdLst/>
              <a:ahLst/>
              <a:cxnLst/>
              <a:rect l="l" t="t" r="r" b="b"/>
              <a:pathLst>
                <a:path w="732645" h="276107">
                  <a:moveTo>
                    <a:pt x="138054" y="0"/>
                  </a:moveTo>
                  <a:lnTo>
                    <a:pt x="594592" y="0"/>
                  </a:lnTo>
                  <a:cubicBezTo>
                    <a:pt x="670837" y="0"/>
                    <a:pt x="732645" y="61809"/>
                    <a:pt x="732645" y="138054"/>
                  </a:cubicBezTo>
                  <a:lnTo>
                    <a:pt x="732645" y="138054"/>
                  </a:lnTo>
                  <a:cubicBezTo>
                    <a:pt x="732645" y="174668"/>
                    <a:pt x="718100" y="209782"/>
                    <a:pt x="692210" y="235672"/>
                  </a:cubicBezTo>
                  <a:cubicBezTo>
                    <a:pt x="666320" y="261563"/>
                    <a:pt x="631206" y="276107"/>
                    <a:pt x="594592" y="276107"/>
                  </a:cubicBezTo>
                  <a:lnTo>
                    <a:pt x="138054" y="276107"/>
                  </a:lnTo>
                  <a:cubicBezTo>
                    <a:pt x="61809" y="276107"/>
                    <a:pt x="0" y="214299"/>
                    <a:pt x="0" y="138054"/>
                  </a:cubicBezTo>
                  <a:lnTo>
                    <a:pt x="0" y="138054"/>
                  </a:lnTo>
                  <a:cubicBezTo>
                    <a:pt x="0" y="61809"/>
                    <a:pt x="61809" y="0"/>
                    <a:pt x="13805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732645" cy="333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Canva Sans Bold"/>
                </a:rPr>
                <a:t>Amazone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673021" y="7868782"/>
            <a:ext cx="2781763" cy="1048345"/>
            <a:chOff x="0" y="0"/>
            <a:chExt cx="732645" cy="27610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32645" cy="276107"/>
            </a:xfrm>
            <a:custGeom>
              <a:avLst/>
              <a:gdLst/>
              <a:ahLst/>
              <a:cxnLst/>
              <a:rect l="l" t="t" r="r" b="b"/>
              <a:pathLst>
                <a:path w="732645" h="276107">
                  <a:moveTo>
                    <a:pt x="138054" y="0"/>
                  </a:moveTo>
                  <a:lnTo>
                    <a:pt x="594592" y="0"/>
                  </a:lnTo>
                  <a:cubicBezTo>
                    <a:pt x="670837" y="0"/>
                    <a:pt x="732645" y="61809"/>
                    <a:pt x="732645" y="138054"/>
                  </a:cubicBezTo>
                  <a:lnTo>
                    <a:pt x="732645" y="138054"/>
                  </a:lnTo>
                  <a:cubicBezTo>
                    <a:pt x="732645" y="174668"/>
                    <a:pt x="718100" y="209782"/>
                    <a:pt x="692210" y="235672"/>
                  </a:cubicBezTo>
                  <a:cubicBezTo>
                    <a:pt x="666320" y="261563"/>
                    <a:pt x="631206" y="276107"/>
                    <a:pt x="594592" y="276107"/>
                  </a:cubicBezTo>
                  <a:lnTo>
                    <a:pt x="138054" y="276107"/>
                  </a:lnTo>
                  <a:cubicBezTo>
                    <a:pt x="61809" y="276107"/>
                    <a:pt x="0" y="214299"/>
                    <a:pt x="0" y="138054"/>
                  </a:cubicBezTo>
                  <a:lnTo>
                    <a:pt x="0" y="138054"/>
                  </a:lnTo>
                  <a:cubicBezTo>
                    <a:pt x="0" y="61809"/>
                    <a:pt x="61809" y="0"/>
                    <a:pt x="13805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732645" cy="3332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Canva Sans Bold"/>
                </a:rPr>
                <a:t>Flipkart</a:t>
              </a:r>
            </a:p>
          </p:txBody>
        </p:sp>
      </p:grpSp>
      <p:sp>
        <p:nvSpPr>
          <p:cNvPr id="43" name="AutoShape 43"/>
          <p:cNvSpPr/>
          <p:nvPr/>
        </p:nvSpPr>
        <p:spPr>
          <a:xfrm flipV="1">
            <a:off x="5638800" y="6627443"/>
            <a:ext cx="3733799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497C5C1-1B4F-8250-4000-C7E33A829D03}"/>
              </a:ext>
            </a:extLst>
          </p:cNvPr>
          <p:cNvCxnSpPr/>
          <p:nvPr/>
        </p:nvCxnSpPr>
        <p:spPr>
          <a:xfrm>
            <a:off x="5644243" y="6627443"/>
            <a:ext cx="0" cy="12038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3B91E8-D1FD-1B23-64E3-DC8E1157401D}"/>
              </a:ext>
            </a:extLst>
          </p:cNvPr>
          <p:cNvCxnSpPr/>
          <p:nvPr/>
        </p:nvCxnSpPr>
        <p:spPr>
          <a:xfrm>
            <a:off x="9356271" y="6627443"/>
            <a:ext cx="0" cy="12038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AutoShape 43">
            <a:extLst>
              <a:ext uri="{FF2B5EF4-FFF2-40B4-BE49-F238E27FC236}">
                <a16:creationId xmlns:a16="http://schemas.microsoft.com/office/drawing/2014/main" id="{19E2A1C6-1479-9FCF-5639-95FB9E89E8FC}"/>
              </a:ext>
            </a:extLst>
          </p:cNvPr>
          <p:cNvSpPr/>
          <p:nvPr/>
        </p:nvSpPr>
        <p:spPr>
          <a:xfrm flipV="1">
            <a:off x="12330104" y="6627443"/>
            <a:ext cx="3733799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A23320-D6F3-5576-E671-AF45BA053E07}"/>
              </a:ext>
            </a:extLst>
          </p:cNvPr>
          <p:cNvCxnSpPr>
            <a:cxnSpLocks/>
          </p:cNvCxnSpPr>
          <p:nvPr/>
        </p:nvCxnSpPr>
        <p:spPr>
          <a:xfrm>
            <a:off x="16063903" y="6627443"/>
            <a:ext cx="0" cy="12141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EF74C00-2CF1-2E4E-54D2-BDCD40EBF78A}"/>
              </a:ext>
            </a:extLst>
          </p:cNvPr>
          <p:cNvCxnSpPr>
            <a:cxnSpLocks/>
          </p:cNvCxnSpPr>
          <p:nvPr/>
        </p:nvCxnSpPr>
        <p:spPr>
          <a:xfrm>
            <a:off x="12330104" y="6627443"/>
            <a:ext cx="0" cy="119984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9520" y="202303"/>
            <a:ext cx="17306631" cy="1652794"/>
            <a:chOff x="0" y="0"/>
            <a:chExt cx="3938605" cy="5137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38605" cy="513739"/>
            </a:xfrm>
            <a:custGeom>
              <a:avLst/>
              <a:gdLst/>
              <a:ahLst/>
              <a:cxnLst/>
              <a:rect l="l" t="t" r="r" b="b"/>
              <a:pathLst>
                <a:path w="3938605" h="513739">
                  <a:moveTo>
                    <a:pt x="3735405" y="0"/>
                  </a:moveTo>
                  <a:cubicBezTo>
                    <a:pt x="3847629" y="0"/>
                    <a:pt x="3938605" y="115004"/>
                    <a:pt x="3938605" y="256869"/>
                  </a:cubicBezTo>
                  <a:cubicBezTo>
                    <a:pt x="3938605" y="398734"/>
                    <a:pt x="3847629" y="513739"/>
                    <a:pt x="3735405" y="513739"/>
                  </a:cubicBezTo>
                  <a:lnTo>
                    <a:pt x="203200" y="513739"/>
                  </a:lnTo>
                  <a:cubicBezTo>
                    <a:pt x="90976" y="513739"/>
                    <a:pt x="0" y="398734"/>
                    <a:pt x="0" y="256869"/>
                  </a:cubicBezTo>
                  <a:cubicBezTo>
                    <a:pt x="0" y="11500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938605" cy="608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ATLIQ HARDWARES BUSINESS MODEL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29463" y="2500182"/>
            <a:ext cx="3557587" cy="814388"/>
            <a:chOff x="0" y="0"/>
            <a:chExt cx="936978" cy="2144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6978" cy="214489"/>
            </a:xfrm>
            <a:custGeom>
              <a:avLst/>
              <a:gdLst/>
              <a:ahLst/>
              <a:cxnLst/>
              <a:rect l="l" t="t" r="r" b="b"/>
              <a:pathLst>
                <a:path w="936978" h="214489">
                  <a:moveTo>
                    <a:pt x="0" y="0"/>
                  </a:moveTo>
                  <a:lnTo>
                    <a:pt x="936978" y="0"/>
                  </a:lnTo>
                  <a:lnTo>
                    <a:pt x="936978" y="214489"/>
                  </a:lnTo>
                  <a:lnTo>
                    <a:pt x="0" y="214489"/>
                  </a:ln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936978" cy="2621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anva Sans Bold"/>
                </a:rPr>
                <a:t>Product Division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026694"/>
            <a:ext cx="1757363" cy="602456"/>
            <a:chOff x="0" y="0"/>
            <a:chExt cx="462844" cy="1586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2844" cy="158672"/>
            </a:xfrm>
            <a:custGeom>
              <a:avLst/>
              <a:gdLst/>
              <a:ahLst/>
              <a:cxnLst/>
              <a:rect l="l" t="t" r="r" b="b"/>
              <a:pathLst>
                <a:path w="462844" h="158672">
                  <a:moveTo>
                    <a:pt x="0" y="0"/>
                  </a:moveTo>
                  <a:lnTo>
                    <a:pt x="462844" y="0"/>
                  </a:lnTo>
                  <a:lnTo>
                    <a:pt x="462844" y="158672"/>
                  </a:lnTo>
                  <a:lnTo>
                    <a:pt x="0" y="15867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2844" cy="196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PC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9026" y="5443537"/>
            <a:ext cx="1899348" cy="1543050"/>
            <a:chOff x="0" y="0"/>
            <a:chExt cx="500240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240" cy="406400"/>
            </a:xfrm>
            <a:custGeom>
              <a:avLst/>
              <a:gdLst/>
              <a:ahLst/>
              <a:cxnLst/>
              <a:rect l="l" t="t" r="r" b="b"/>
              <a:pathLst>
                <a:path w="500240" h="406400">
                  <a:moveTo>
                    <a:pt x="203200" y="0"/>
                  </a:moveTo>
                  <a:lnTo>
                    <a:pt x="297040" y="0"/>
                  </a:lnTo>
                  <a:cubicBezTo>
                    <a:pt x="409264" y="0"/>
                    <a:pt x="500240" y="90976"/>
                    <a:pt x="500240" y="203200"/>
                  </a:cubicBezTo>
                  <a:lnTo>
                    <a:pt x="500240" y="203200"/>
                  </a:lnTo>
                  <a:cubicBezTo>
                    <a:pt x="500240" y="257092"/>
                    <a:pt x="478831" y="308777"/>
                    <a:pt x="440724" y="346884"/>
                  </a:cubicBezTo>
                  <a:cubicBezTo>
                    <a:pt x="402616" y="384991"/>
                    <a:pt x="350932" y="406400"/>
                    <a:pt x="2970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lnTo>
                    <a:pt x="0" y="203200"/>
                  </a:ln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0024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Personal Laptop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215008" y="5443537"/>
            <a:ext cx="1899348" cy="1543050"/>
            <a:chOff x="0" y="0"/>
            <a:chExt cx="500240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240" cy="406400"/>
            </a:xfrm>
            <a:custGeom>
              <a:avLst/>
              <a:gdLst/>
              <a:ahLst/>
              <a:cxnLst/>
              <a:rect l="l" t="t" r="r" b="b"/>
              <a:pathLst>
                <a:path w="500240" h="406400">
                  <a:moveTo>
                    <a:pt x="203200" y="0"/>
                  </a:moveTo>
                  <a:lnTo>
                    <a:pt x="297040" y="0"/>
                  </a:lnTo>
                  <a:cubicBezTo>
                    <a:pt x="409264" y="0"/>
                    <a:pt x="500240" y="90976"/>
                    <a:pt x="500240" y="203200"/>
                  </a:cubicBezTo>
                  <a:lnTo>
                    <a:pt x="500240" y="203200"/>
                  </a:lnTo>
                  <a:cubicBezTo>
                    <a:pt x="500240" y="257092"/>
                    <a:pt x="478831" y="308777"/>
                    <a:pt x="440724" y="346884"/>
                  </a:cubicBezTo>
                  <a:cubicBezTo>
                    <a:pt x="402616" y="384991"/>
                    <a:pt x="350932" y="406400"/>
                    <a:pt x="2970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lnTo>
                    <a:pt x="0" y="203200"/>
                  </a:ln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0024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Gaming Laptop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247334" y="4026694"/>
            <a:ext cx="1778794" cy="666880"/>
            <a:chOff x="0" y="0"/>
            <a:chExt cx="468489" cy="17563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8489" cy="175639"/>
            </a:xfrm>
            <a:custGeom>
              <a:avLst/>
              <a:gdLst/>
              <a:ahLst/>
              <a:cxnLst/>
              <a:rect l="l" t="t" r="r" b="b"/>
              <a:pathLst>
                <a:path w="468489" h="175639">
                  <a:moveTo>
                    <a:pt x="0" y="0"/>
                  </a:moveTo>
                  <a:lnTo>
                    <a:pt x="468489" y="0"/>
                  </a:lnTo>
                  <a:lnTo>
                    <a:pt x="468489" y="175639"/>
                  </a:lnTo>
                  <a:lnTo>
                    <a:pt x="0" y="17563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68489" cy="213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N&amp;S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30115" y="4693574"/>
            <a:ext cx="1899348" cy="1543050"/>
            <a:chOff x="0" y="0"/>
            <a:chExt cx="50024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0240" cy="406400"/>
            </a:xfrm>
            <a:custGeom>
              <a:avLst/>
              <a:gdLst/>
              <a:ahLst/>
              <a:cxnLst/>
              <a:rect l="l" t="t" r="r" b="b"/>
              <a:pathLst>
                <a:path w="500240" h="406400">
                  <a:moveTo>
                    <a:pt x="203200" y="0"/>
                  </a:moveTo>
                  <a:lnTo>
                    <a:pt x="297040" y="0"/>
                  </a:lnTo>
                  <a:cubicBezTo>
                    <a:pt x="409264" y="0"/>
                    <a:pt x="500240" y="90976"/>
                    <a:pt x="500240" y="203200"/>
                  </a:cubicBezTo>
                  <a:lnTo>
                    <a:pt x="500240" y="203200"/>
                  </a:lnTo>
                  <a:cubicBezTo>
                    <a:pt x="500240" y="257092"/>
                    <a:pt x="478831" y="308777"/>
                    <a:pt x="440724" y="346884"/>
                  </a:cubicBezTo>
                  <a:cubicBezTo>
                    <a:pt x="402616" y="384991"/>
                    <a:pt x="350932" y="406400"/>
                    <a:pt x="2970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lnTo>
                    <a:pt x="0" y="203200"/>
                  </a:ln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0024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Wifi Extenders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44000" y="4693574"/>
            <a:ext cx="1899348" cy="1543050"/>
            <a:chOff x="0" y="0"/>
            <a:chExt cx="500240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00240" cy="406400"/>
            </a:xfrm>
            <a:custGeom>
              <a:avLst/>
              <a:gdLst/>
              <a:ahLst/>
              <a:cxnLst/>
              <a:rect l="l" t="t" r="r" b="b"/>
              <a:pathLst>
                <a:path w="500240" h="406400">
                  <a:moveTo>
                    <a:pt x="203200" y="0"/>
                  </a:moveTo>
                  <a:lnTo>
                    <a:pt x="297040" y="0"/>
                  </a:lnTo>
                  <a:cubicBezTo>
                    <a:pt x="409264" y="0"/>
                    <a:pt x="500240" y="90976"/>
                    <a:pt x="500240" y="203200"/>
                  </a:cubicBezTo>
                  <a:lnTo>
                    <a:pt x="500240" y="203200"/>
                  </a:lnTo>
                  <a:cubicBezTo>
                    <a:pt x="500240" y="257092"/>
                    <a:pt x="478831" y="308777"/>
                    <a:pt x="440724" y="346884"/>
                  </a:cubicBezTo>
                  <a:cubicBezTo>
                    <a:pt x="402616" y="384991"/>
                    <a:pt x="350932" y="406400"/>
                    <a:pt x="29704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lnTo>
                    <a:pt x="0" y="203200"/>
                  </a:ln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0024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USB Flash Drivers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491273" y="4026694"/>
            <a:ext cx="1778794" cy="666880"/>
            <a:chOff x="0" y="0"/>
            <a:chExt cx="468489" cy="17563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68489" cy="175639"/>
            </a:xfrm>
            <a:custGeom>
              <a:avLst/>
              <a:gdLst/>
              <a:ahLst/>
              <a:cxnLst/>
              <a:rect l="l" t="t" r="r" b="b"/>
              <a:pathLst>
                <a:path w="468489" h="175639">
                  <a:moveTo>
                    <a:pt x="0" y="0"/>
                  </a:moveTo>
                  <a:lnTo>
                    <a:pt x="468489" y="0"/>
                  </a:lnTo>
                  <a:lnTo>
                    <a:pt x="468489" y="175639"/>
                  </a:lnTo>
                  <a:lnTo>
                    <a:pt x="0" y="17563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68489" cy="213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P&amp;A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591925" y="5143500"/>
            <a:ext cx="2242248" cy="1093124"/>
            <a:chOff x="0" y="0"/>
            <a:chExt cx="590551" cy="28790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90551" cy="287901"/>
            </a:xfrm>
            <a:custGeom>
              <a:avLst/>
              <a:gdLst/>
              <a:ahLst/>
              <a:cxnLst/>
              <a:rect l="l" t="t" r="r" b="b"/>
              <a:pathLst>
                <a:path w="590551" h="287901">
                  <a:moveTo>
                    <a:pt x="143951" y="0"/>
                  </a:moveTo>
                  <a:lnTo>
                    <a:pt x="446600" y="0"/>
                  </a:lnTo>
                  <a:cubicBezTo>
                    <a:pt x="526102" y="0"/>
                    <a:pt x="590551" y="64449"/>
                    <a:pt x="590551" y="143951"/>
                  </a:cubicBezTo>
                  <a:lnTo>
                    <a:pt x="590551" y="143951"/>
                  </a:lnTo>
                  <a:cubicBezTo>
                    <a:pt x="590551" y="223452"/>
                    <a:pt x="526102" y="287901"/>
                    <a:pt x="446600" y="287901"/>
                  </a:cubicBezTo>
                  <a:lnTo>
                    <a:pt x="143951" y="287901"/>
                  </a:lnTo>
                  <a:cubicBezTo>
                    <a:pt x="64449" y="287901"/>
                    <a:pt x="0" y="223452"/>
                    <a:pt x="0" y="143951"/>
                  </a:cubicBezTo>
                  <a:lnTo>
                    <a:pt x="0" y="143951"/>
                  </a:lnTo>
                  <a:cubicBezTo>
                    <a:pt x="0" y="64449"/>
                    <a:pt x="64449" y="0"/>
                    <a:pt x="143951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90551" cy="3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Processor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501048" y="5143500"/>
            <a:ext cx="2285110" cy="1071562"/>
            <a:chOff x="0" y="0"/>
            <a:chExt cx="601840" cy="28222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01840" cy="282222"/>
            </a:xfrm>
            <a:custGeom>
              <a:avLst/>
              <a:gdLst/>
              <a:ahLst/>
              <a:cxnLst/>
              <a:rect l="l" t="t" r="r" b="b"/>
              <a:pathLst>
                <a:path w="601840" h="282222">
                  <a:moveTo>
                    <a:pt x="141111" y="0"/>
                  </a:moveTo>
                  <a:lnTo>
                    <a:pt x="460729" y="0"/>
                  </a:lnTo>
                  <a:cubicBezTo>
                    <a:pt x="498154" y="0"/>
                    <a:pt x="534046" y="14867"/>
                    <a:pt x="560509" y="41330"/>
                  </a:cubicBezTo>
                  <a:cubicBezTo>
                    <a:pt x="586973" y="67794"/>
                    <a:pt x="601840" y="103686"/>
                    <a:pt x="601840" y="141111"/>
                  </a:cubicBezTo>
                  <a:lnTo>
                    <a:pt x="601840" y="141111"/>
                  </a:lnTo>
                  <a:cubicBezTo>
                    <a:pt x="601840" y="178536"/>
                    <a:pt x="586973" y="214428"/>
                    <a:pt x="560509" y="240892"/>
                  </a:cubicBezTo>
                  <a:cubicBezTo>
                    <a:pt x="534046" y="267355"/>
                    <a:pt x="498154" y="282222"/>
                    <a:pt x="460729" y="282222"/>
                  </a:cubicBezTo>
                  <a:lnTo>
                    <a:pt x="141111" y="282222"/>
                  </a:lnTo>
                  <a:cubicBezTo>
                    <a:pt x="103686" y="282222"/>
                    <a:pt x="67794" y="267355"/>
                    <a:pt x="41330" y="240892"/>
                  </a:cubicBezTo>
                  <a:cubicBezTo>
                    <a:pt x="14867" y="214428"/>
                    <a:pt x="0" y="178536"/>
                    <a:pt x="0" y="141111"/>
                  </a:cubicBezTo>
                  <a:lnTo>
                    <a:pt x="0" y="141111"/>
                  </a:lnTo>
                  <a:cubicBezTo>
                    <a:pt x="0" y="103686"/>
                    <a:pt x="14867" y="67794"/>
                    <a:pt x="41330" y="41330"/>
                  </a:cubicBezTo>
                  <a:cubicBezTo>
                    <a:pt x="67794" y="14867"/>
                    <a:pt x="103686" y="0"/>
                    <a:pt x="141111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601840" cy="320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Motherboard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680476" y="6809925"/>
            <a:ext cx="2242248" cy="1093124"/>
            <a:chOff x="0" y="0"/>
            <a:chExt cx="590551" cy="28790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90551" cy="287901"/>
            </a:xfrm>
            <a:custGeom>
              <a:avLst/>
              <a:gdLst/>
              <a:ahLst/>
              <a:cxnLst/>
              <a:rect l="l" t="t" r="r" b="b"/>
              <a:pathLst>
                <a:path w="590551" h="287901">
                  <a:moveTo>
                    <a:pt x="143951" y="0"/>
                  </a:moveTo>
                  <a:lnTo>
                    <a:pt x="446600" y="0"/>
                  </a:lnTo>
                  <a:cubicBezTo>
                    <a:pt x="526102" y="0"/>
                    <a:pt x="590551" y="64449"/>
                    <a:pt x="590551" y="143951"/>
                  </a:cubicBezTo>
                  <a:lnTo>
                    <a:pt x="590551" y="143951"/>
                  </a:lnTo>
                  <a:cubicBezTo>
                    <a:pt x="590551" y="223452"/>
                    <a:pt x="526102" y="287901"/>
                    <a:pt x="446600" y="287901"/>
                  </a:cubicBezTo>
                  <a:lnTo>
                    <a:pt x="143951" y="287901"/>
                  </a:lnTo>
                  <a:cubicBezTo>
                    <a:pt x="64449" y="287901"/>
                    <a:pt x="0" y="223452"/>
                    <a:pt x="0" y="143951"/>
                  </a:cubicBezTo>
                  <a:lnTo>
                    <a:pt x="0" y="143951"/>
                  </a:lnTo>
                  <a:cubicBezTo>
                    <a:pt x="0" y="64449"/>
                    <a:pt x="64449" y="0"/>
                    <a:pt x="143951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90551" cy="3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Keyboard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5543910" y="6809925"/>
            <a:ext cx="2242248" cy="1093124"/>
            <a:chOff x="0" y="0"/>
            <a:chExt cx="590551" cy="28790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90551" cy="287901"/>
            </a:xfrm>
            <a:custGeom>
              <a:avLst/>
              <a:gdLst/>
              <a:ahLst/>
              <a:cxnLst/>
              <a:rect l="l" t="t" r="r" b="b"/>
              <a:pathLst>
                <a:path w="590551" h="287901">
                  <a:moveTo>
                    <a:pt x="143951" y="0"/>
                  </a:moveTo>
                  <a:lnTo>
                    <a:pt x="446600" y="0"/>
                  </a:lnTo>
                  <a:cubicBezTo>
                    <a:pt x="526102" y="0"/>
                    <a:pt x="590551" y="64449"/>
                    <a:pt x="590551" y="143951"/>
                  </a:cubicBezTo>
                  <a:lnTo>
                    <a:pt x="590551" y="143951"/>
                  </a:lnTo>
                  <a:cubicBezTo>
                    <a:pt x="590551" y="223452"/>
                    <a:pt x="526102" y="287901"/>
                    <a:pt x="446600" y="287901"/>
                  </a:cubicBezTo>
                  <a:lnTo>
                    <a:pt x="143951" y="287901"/>
                  </a:lnTo>
                  <a:cubicBezTo>
                    <a:pt x="64449" y="287901"/>
                    <a:pt x="0" y="223452"/>
                    <a:pt x="0" y="143951"/>
                  </a:cubicBezTo>
                  <a:lnTo>
                    <a:pt x="0" y="143951"/>
                  </a:lnTo>
                  <a:cubicBezTo>
                    <a:pt x="0" y="64449"/>
                    <a:pt x="64449" y="0"/>
                    <a:pt x="143951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90551" cy="3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Mouse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255970" y="7306238"/>
            <a:ext cx="3557587" cy="814388"/>
            <a:chOff x="0" y="0"/>
            <a:chExt cx="936978" cy="21448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36978" cy="214489"/>
            </a:xfrm>
            <a:custGeom>
              <a:avLst/>
              <a:gdLst/>
              <a:ahLst/>
              <a:cxnLst/>
              <a:rect l="l" t="t" r="r" b="b"/>
              <a:pathLst>
                <a:path w="936978" h="214489">
                  <a:moveTo>
                    <a:pt x="0" y="0"/>
                  </a:moveTo>
                  <a:lnTo>
                    <a:pt x="936978" y="0"/>
                  </a:lnTo>
                  <a:lnTo>
                    <a:pt x="936978" y="214489"/>
                  </a:lnTo>
                  <a:lnTo>
                    <a:pt x="0" y="21448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936978" cy="262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Canva Sans Bold"/>
                </a:rPr>
                <a:t>Product Segment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543815" y="8864138"/>
            <a:ext cx="2242248" cy="1093124"/>
            <a:chOff x="0" y="0"/>
            <a:chExt cx="590551" cy="28790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90551" cy="287901"/>
            </a:xfrm>
            <a:custGeom>
              <a:avLst/>
              <a:gdLst/>
              <a:ahLst/>
              <a:cxnLst/>
              <a:rect l="l" t="t" r="r" b="b"/>
              <a:pathLst>
                <a:path w="590551" h="287901">
                  <a:moveTo>
                    <a:pt x="143951" y="0"/>
                  </a:moveTo>
                  <a:lnTo>
                    <a:pt x="446600" y="0"/>
                  </a:lnTo>
                  <a:cubicBezTo>
                    <a:pt x="526102" y="0"/>
                    <a:pt x="590551" y="64449"/>
                    <a:pt x="590551" y="143951"/>
                  </a:cubicBezTo>
                  <a:lnTo>
                    <a:pt x="590551" y="143951"/>
                  </a:lnTo>
                  <a:cubicBezTo>
                    <a:pt x="590551" y="223452"/>
                    <a:pt x="526102" y="287901"/>
                    <a:pt x="446600" y="287901"/>
                  </a:cubicBezTo>
                  <a:lnTo>
                    <a:pt x="143951" y="287901"/>
                  </a:lnTo>
                  <a:cubicBezTo>
                    <a:pt x="64449" y="287901"/>
                    <a:pt x="0" y="223452"/>
                    <a:pt x="0" y="143951"/>
                  </a:cubicBezTo>
                  <a:lnTo>
                    <a:pt x="0" y="143951"/>
                  </a:lnTo>
                  <a:cubicBezTo>
                    <a:pt x="0" y="64449"/>
                    <a:pt x="64449" y="0"/>
                    <a:pt x="143951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590551" cy="3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Storage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9349677" y="8864138"/>
            <a:ext cx="2242248" cy="1093124"/>
            <a:chOff x="0" y="0"/>
            <a:chExt cx="590551" cy="28790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90551" cy="287901"/>
            </a:xfrm>
            <a:custGeom>
              <a:avLst/>
              <a:gdLst/>
              <a:ahLst/>
              <a:cxnLst/>
              <a:rect l="l" t="t" r="r" b="b"/>
              <a:pathLst>
                <a:path w="590551" h="287901">
                  <a:moveTo>
                    <a:pt x="143951" y="0"/>
                  </a:moveTo>
                  <a:lnTo>
                    <a:pt x="446600" y="0"/>
                  </a:lnTo>
                  <a:cubicBezTo>
                    <a:pt x="526102" y="0"/>
                    <a:pt x="590551" y="64449"/>
                    <a:pt x="590551" y="143951"/>
                  </a:cubicBezTo>
                  <a:lnTo>
                    <a:pt x="590551" y="143951"/>
                  </a:lnTo>
                  <a:cubicBezTo>
                    <a:pt x="590551" y="223452"/>
                    <a:pt x="526102" y="287901"/>
                    <a:pt x="446600" y="287901"/>
                  </a:cubicBezTo>
                  <a:lnTo>
                    <a:pt x="143951" y="287901"/>
                  </a:lnTo>
                  <a:cubicBezTo>
                    <a:pt x="64449" y="287901"/>
                    <a:pt x="0" y="223452"/>
                    <a:pt x="0" y="143951"/>
                  </a:cubicBezTo>
                  <a:lnTo>
                    <a:pt x="0" y="143951"/>
                  </a:lnTo>
                  <a:cubicBezTo>
                    <a:pt x="0" y="64449"/>
                    <a:pt x="64449" y="0"/>
                    <a:pt x="143951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590551" cy="3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Networking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3361802" y="8864138"/>
            <a:ext cx="2242248" cy="1093124"/>
            <a:chOff x="0" y="0"/>
            <a:chExt cx="590551" cy="28790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90551" cy="287901"/>
            </a:xfrm>
            <a:custGeom>
              <a:avLst/>
              <a:gdLst/>
              <a:ahLst/>
              <a:cxnLst/>
              <a:rect l="l" t="t" r="r" b="b"/>
              <a:pathLst>
                <a:path w="590551" h="287901">
                  <a:moveTo>
                    <a:pt x="143951" y="0"/>
                  </a:moveTo>
                  <a:lnTo>
                    <a:pt x="446600" y="0"/>
                  </a:lnTo>
                  <a:cubicBezTo>
                    <a:pt x="526102" y="0"/>
                    <a:pt x="590551" y="64449"/>
                    <a:pt x="590551" y="143951"/>
                  </a:cubicBezTo>
                  <a:lnTo>
                    <a:pt x="590551" y="143951"/>
                  </a:lnTo>
                  <a:cubicBezTo>
                    <a:pt x="590551" y="223452"/>
                    <a:pt x="526102" y="287901"/>
                    <a:pt x="446600" y="287901"/>
                  </a:cubicBezTo>
                  <a:lnTo>
                    <a:pt x="143951" y="287901"/>
                  </a:lnTo>
                  <a:cubicBezTo>
                    <a:pt x="64449" y="287901"/>
                    <a:pt x="0" y="223452"/>
                    <a:pt x="0" y="143951"/>
                  </a:cubicBezTo>
                  <a:lnTo>
                    <a:pt x="0" y="143951"/>
                  </a:lnTo>
                  <a:cubicBezTo>
                    <a:pt x="0" y="64449"/>
                    <a:pt x="64449" y="0"/>
                    <a:pt x="143951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590551" cy="3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Peripherals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6355740" y="8864138"/>
            <a:ext cx="2242248" cy="1093124"/>
            <a:chOff x="0" y="0"/>
            <a:chExt cx="590551" cy="28790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590551" cy="287901"/>
            </a:xfrm>
            <a:custGeom>
              <a:avLst/>
              <a:gdLst/>
              <a:ahLst/>
              <a:cxnLst/>
              <a:rect l="l" t="t" r="r" b="b"/>
              <a:pathLst>
                <a:path w="590551" h="287901">
                  <a:moveTo>
                    <a:pt x="143951" y="0"/>
                  </a:moveTo>
                  <a:lnTo>
                    <a:pt x="446600" y="0"/>
                  </a:lnTo>
                  <a:cubicBezTo>
                    <a:pt x="526102" y="0"/>
                    <a:pt x="590551" y="64449"/>
                    <a:pt x="590551" y="143951"/>
                  </a:cubicBezTo>
                  <a:lnTo>
                    <a:pt x="590551" y="143951"/>
                  </a:lnTo>
                  <a:cubicBezTo>
                    <a:pt x="590551" y="223452"/>
                    <a:pt x="526102" y="287901"/>
                    <a:pt x="446600" y="287901"/>
                  </a:cubicBezTo>
                  <a:lnTo>
                    <a:pt x="143951" y="287901"/>
                  </a:lnTo>
                  <a:cubicBezTo>
                    <a:pt x="64449" y="287901"/>
                    <a:pt x="0" y="223452"/>
                    <a:pt x="0" y="143951"/>
                  </a:cubicBezTo>
                  <a:lnTo>
                    <a:pt x="0" y="143951"/>
                  </a:lnTo>
                  <a:cubicBezTo>
                    <a:pt x="0" y="64449"/>
                    <a:pt x="64449" y="0"/>
                    <a:pt x="143951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590551" cy="3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Notebook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370149" y="8864138"/>
            <a:ext cx="2242248" cy="1093124"/>
            <a:chOff x="0" y="0"/>
            <a:chExt cx="590551" cy="28790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590551" cy="287901"/>
            </a:xfrm>
            <a:custGeom>
              <a:avLst/>
              <a:gdLst/>
              <a:ahLst/>
              <a:cxnLst/>
              <a:rect l="l" t="t" r="r" b="b"/>
              <a:pathLst>
                <a:path w="590551" h="287901">
                  <a:moveTo>
                    <a:pt x="143951" y="0"/>
                  </a:moveTo>
                  <a:lnTo>
                    <a:pt x="446600" y="0"/>
                  </a:lnTo>
                  <a:cubicBezTo>
                    <a:pt x="526102" y="0"/>
                    <a:pt x="590551" y="64449"/>
                    <a:pt x="590551" y="143951"/>
                  </a:cubicBezTo>
                  <a:lnTo>
                    <a:pt x="590551" y="143951"/>
                  </a:lnTo>
                  <a:cubicBezTo>
                    <a:pt x="590551" y="223452"/>
                    <a:pt x="526102" y="287901"/>
                    <a:pt x="446600" y="287901"/>
                  </a:cubicBezTo>
                  <a:lnTo>
                    <a:pt x="143951" y="287901"/>
                  </a:lnTo>
                  <a:cubicBezTo>
                    <a:pt x="64449" y="287901"/>
                    <a:pt x="0" y="223452"/>
                    <a:pt x="0" y="143951"/>
                  </a:cubicBezTo>
                  <a:lnTo>
                    <a:pt x="0" y="143951"/>
                  </a:lnTo>
                  <a:cubicBezTo>
                    <a:pt x="0" y="64449"/>
                    <a:pt x="64449" y="0"/>
                    <a:pt x="143951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590551" cy="3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Desktop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5501048" y="8864138"/>
            <a:ext cx="2242248" cy="1093124"/>
            <a:chOff x="0" y="0"/>
            <a:chExt cx="590551" cy="287901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590551" cy="287901"/>
            </a:xfrm>
            <a:custGeom>
              <a:avLst/>
              <a:gdLst/>
              <a:ahLst/>
              <a:cxnLst/>
              <a:rect l="l" t="t" r="r" b="b"/>
              <a:pathLst>
                <a:path w="590551" h="287901">
                  <a:moveTo>
                    <a:pt x="143951" y="0"/>
                  </a:moveTo>
                  <a:lnTo>
                    <a:pt x="446600" y="0"/>
                  </a:lnTo>
                  <a:cubicBezTo>
                    <a:pt x="526102" y="0"/>
                    <a:pt x="590551" y="64449"/>
                    <a:pt x="590551" y="143951"/>
                  </a:cubicBezTo>
                  <a:lnTo>
                    <a:pt x="590551" y="143951"/>
                  </a:lnTo>
                  <a:cubicBezTo>
                    <a:pt x="590551" y="223452"/>
                    <a:pt x="526102" y="287901"/>
                    <a:pt x="446600" y="287901"/>
                  </a:cubicBezTo>
                  <a:lnTo>
                    <a:pt x="143951" y="287901"/>
                  </a:lnTo>
                  <a:cubicBezTo>
                    <a:pt x="64449" y="287901"/>
                    <a:pt x="0" y="223452"/>
                    <a:pt x="0" y="143951"/>
                  </a:cubicBezTo>
                  <a:lnTo>
                    <a:pt x="0" y="143951"/>
                  </a:lnTo>
                  <a:cubicBezTo>
                    <a:pt x="0" y="64449"/>
                    <a:pt x="64449" y="0"/>
                    <a:pt x="143951" y="0"/>
                  </a:cubicBezTo>
                  <a:close/>
                </a:path>
              </a:pathLst>
            </a:custGeom>
            <a:solidFill>
              <a:srgbClr val="92D05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590551" cy="326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Canva Sans Bold"/>
                </a:rPr>
                <a:t>Accessories</a:t>
              </a:r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4722C6C-32C8-9F66-D978-6F57255A178F}"/>
              </a:ext>
            </a:extLst>
          </p:cNvPr>
          <p:cNvCxnSpPr>
            <a:cxnSpLocks/>
          </p:cNvCxnSpPr>
          <p:nvPr/>
        </p:nvCxnSpPr>
        <p:spPr>
          <a:xfrm flipH="1">
            <a:off x="1978374" y="2857500"/>
            <a:ext cx="5137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7814D72-1FE9-06A6-0787-7F0ED36E78A0}"/>
              </a:ext>
            </a:extLst>
          </p:cNvPr>
          <p:cNvCxnSpPr>
            <a:cxnSpLocks/>
          </p:cNvCxnSpPr>
          <p:nvPr/>
        </p:nvCxnSpPr>
        <p:spPr>
          <a:xfrm flipH="1">
            <a:off x="10730513" y="2857500"/>
            <a:ext cx="35950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5A5EAE7-CF6A-030D-5D86-ABE062A07C05}"/>
              </a:ext>
            </a:extLst>
          </p:cNvPr>
          <p:cNvCxnSpPr/>
          <p:nvPr/>
        </p:nvCxnSpPr>
        <p:spPr>
          <a:xfrm>
            <a:off x="1978374" y="2857500"/>
            <a:ext cx="0" cy="102453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6959B25-9FC3-65E2-72A9-7B8D61295DB6}"/>
              </a:ext>
            </a:extLst>
          </p:cNvPr>
          <p:cNvCxnSpPr>
            <a:cxnSpLocks/>
          </p:cNvCxnSpPr>
          <p:nvPr/>
        </p:nvCxnSpPr>
        <p:spPr>
          <a:xfrm>
            <a:off x="8305800" y="3314570"/>
            <a:ext cx="0" cy="56746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33D7B4F-17CC-20AB-749C-A6B03C227A9C}"/>
              </a:ext>
            </a:extLst>
          </p:cNvPr>
          <p:cNvCxnSpPr/>
          <p:nvPr/>
        </p:nvCxnSpPr>
        <p:spPr>
          <a:xfrm>
            <a:off x="14325600" y="2857500"/>
            <a:ext cx="0" cy="102453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82C5CFB-96FC-69DB-7533-0EAF0FB2BB4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907382" y="4629150"/>
            <a:ext cx="0" cy="64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B096E14-ABAD-AB8F-83A2-B53B12674E3A}"/>
              </a:ext>
            </a:extLst>
          </p:cNvPr>
          <p:cNvCxnSpPr>
            <a:cxnSpLocks/>
          </p:cNvCxnSpPr>
          <p:nvPr/>
        </p:nvCxnSpPr>
        <p:spPr>
          <a:xfrm flipH="1">
            <a:off x="479521" y="4726231"/>
            <a:ext cx="14278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CA865EA-A6D4-90CD-9A1D-C76DDC7AAAB1}"/>
              </a:ext>
            </a:extLst>
          </p:cNvPr>
          <p:cNvCxnSpPr>
            <a:cxnSpLocks/>
          </p:cNvCxnSpPr>
          <p:nvPr/>
        </p:nvCxnSpPr>
        <p:spPr>
          <a:xfrm flipH="1">
            <a:off x="1907382" y="4722619"/>
            <a:ext cx="14278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0DFA70-1359-8C7E-5B6A-C6AA9F3FA6E3}"/>
              </a:ext>
            </a:extLst>
          </p:cNvPr>
          <p:cNvCxnSpPr>
            <a:cxnSpLocks/>
          </p:cNvCxnSpPr>
          <p:nvPr/>
        </p:nvCxnSpPr>
        <p:spPr>
          <a:xfrm>
            <a:off x="479521" y="4722619"/>
            <a:ext cx="0" cy="5250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635E5A9-939D-65E5-A9C3-7504627643CE}"/>
              </a:ext>
            </a:extLst>
          </p:cNvPr>
          <p:cNvCxnSpPr>
            <a:cxnSpLocks/>
          </p:cNvCxnSpPr>
          <p:nvPr/>
        </p:nvCxnSpPr>
        <p:spPr>
          <a:xfrm>
            <a:off x="3307923" y="4722619"/>
            <a:ext cx="0" cy="5250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FE32497-5965-432B-E82C-2A3DA3B7229D}"/>
              </a:ext>
            </a:extLst>
          </p:cNvPr>
          <p:cNvCxnSpPr>
            <a:cxnSpLocks/>
          </p:cNvCxnSpPr>
          <p:nvPr/>
        </p:nvCxnSpPr>
        <p:spPr>
          <a:xfrm flipH="1">
            <a:off x="5819473" y="4381500"/>
            <a:ext cx="14278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D2F9DD8-6645-EB7C-A903-166DEF80571F}"/>
              </a:ext>
            </a:extLst>
          </p:cNvPr>
          <p:cNvCxnSpPr>
            <a:cxnSpLocks/>
          </p:cNvCxnSpPr>
          <p:nvPr/>
        </p:nvCxnSpPr>
        <p:spPr>
          <a:xfrm flipH="1">
            <a:off x="9026128" y="4327071"/>
            <a:ext cx="14278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3E8CFEF-14E8-88D9-A108-B76D27CC3F9E}"/>
              </a:ext>
            </a:extLst>
          </p:cNvPr>
          <p:cNvCxnSpPr>
            <a:cxnSpLocks/>
          </p:cNvCxnSpPr>
          <p:nvPr/>
        </p:nvCxnSpPr>
        <p:spPr>
          <a:xfrm>
            <a:off x="5824445" y="4381500"/>
            <a:ext cx="0" cy="34111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3340172-835C-031C-5306-95660320A2A5}"/>
              </a:ext>
            </a:extLst>
          </p:cNvPr>
          <p:cNvCxnSpPr>
            <a:cxnSpLocks/>
          </p:cNvCxnSpPr>
          <p:nvPr/>
        </p:nvCxnSpPr>
        <p:spPr>
          <a:xfrm>
            <a:off x="10453989" y="4327071"/>
            <a:ext cx="0" cy="34111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F6CBE5A-DF63-17C3-8CC0-B52EE12E0F84}"/>
              </a:ext>
            </a:extLst>
          </p:cNvPr>
          <p:cNvCxnSpPr>
            <a:cxnSpLocks/>
          </p:cNvCxnSpPr>
          <p:nvPr/>
        </p:nvCxnSpPr>
        <p:spPr>
          <a:xfrm flipH="1">
            <a:off x="12063412" y="4327071"/>
            <a:ext cx="14278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2B8A62F-485C-707E-90B7-BA45EA292B76}"/>
              </a:ext>
            </a:extLst>
          </p:cNvPr>
          <p:cNvCxnSpPr>
            <a:cxnSpLocks/>
          </p:cNvCxnSpPr>
          <p:nvPr/>
        </p:nvCxnSpPr>
        <p:spPr>
          <a:xfrm flipH="1">
            <a:off x="15270067" y="4288971"/>
            <a:ext cx="14278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F94DF8F-2299-89B4-0E84-40EF2B2D9914}"/>
              </a:ext>
            </a:extLst>
          </p:cNvPr>
          <p:cNvCxnSpPr>
            <a:cxnSpLocks/>
          </p:cNvCxnSpPr>
          <p:nvPr/>
        </p:nvCxnSpPr>
        <p:spPr>
          <a:xfrm>
            <a:off x="12078406" y="4313089"/>
            <a:ext cx="0" cy="5250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A0959D9-2060-050F-4722-ED00486E619A}"/>
              </a:ext>
            </a:extLst>
          </p:cNvPr>
          <p:cNvCxnSpPr>
            <a:cxnSpLocks/>
          </p:cNvCxnSpPr>
          <p:nvPr/>
        </p:nvCxnSpPr>
        <p:spPr>
          <a:xfrm>
            <a:off x="16697928" y="4286380"/>
            <a:ext cx="0" cy="5250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C12B2D2-A2F1-E80D-6EEF-6922D372BE94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12707606" y="6236624"/>
            <a:ext cx="5443" cy="55990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EC7B8E6-3933-BB59-3A3C-7E136231A1BC}"/>
              </a:ext>
            </a:extLst>
          </p:cNvPr>
          <p:cNvCxnSpPr>
            <a:cxnSpLocks/>
          </p:cNvCxnSpPr>
          <p:nvPr/>
        </p:nvCxnSpPr>
        <p:spPr>
          <a:xfrm>
            <a:off x="16703371" y="6236624"/>
            <a:ext cx="0" cy="57330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0B48890-8378-0578-B7A0-3821FD86EDED}"/>
              </a:ext>
            </a:extLst>
          </p:cNvPr>
          <p:cNvCxnSpPr>
            <a:cxnSpLocks/>
          </p:cNvCxnSpPr>
          <p:nvPr/>
        </p:nvCxnSpPr>
        <p:spPr>
          <a:xfrm flipH="1">
            <a:off x="1371600" y="8191500"/>
            <a:ext cx="153263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78FBA3C-9D97-D08C-19A8-D58CE1385CB1}"/>
              </a:ext>
            </a:extLst>
          </p:cNvPr>
          <p:cNvCxnSpPr>
            <a:cxnSpLocks/>
          </p:cNvCxnSpPr>
          <p:nvPr/>
        </p:nvCxnSpPr>
        <p:spPr>
          <a:xfrm>
            <a:off x="1371600" y="8194411"/>
            <a:ext cx="0" cy="5250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547BD68-7B24-F093-EF8D-2968432BC857}"/>
              </a:ext>
            </a:extLst>
          </p:cNvPr>
          <p:cNvCxnSpPr>
            <a:cxnSpLocks/>
          </p:cNvCxnSpPr>
          <p:nvPr/>
        </p:nvCxnSpPr>
        <p:spPr>
          <a:xfrm>
            <a:off x="4343400" y="8209484"/>
            <a:ext cx="0" cy="5250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3E62553-570C-B195-2C2E-0C51A24D242F}"/>
              </a:ext>
            </a:extLst>
          </p:cNvPr>
          <p:cNvCxnSpPr>
            <a:cxnSpLocks/>
          </p:cNvCxnSpPr>
          <p:nvPr/>
        </p:nvCxnSpPr>
        <p:spPr>
          <a:xfrm>
            <a:off x="7444207" y="8175570"/>
            <a:ext cx="0" cy="5250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2C6B9BA9-4E9D-7153-470C-DF8279B981D4}"/>
              </a:ext>
            </a:extLst>
          </p:cNvPr>
          <p:cNvCxnSpPr>
            <a:cxnSpLocks/>
          </p:cNvCxnSpPr>
          <p:nvPr/>
        </p:nvCxnSpPr>
        <p:spPr>
          <a:xfrm>
            <a:off x="10410930" y="8176826"/>
            <a:ext cx="0" cy="5250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CF02CF2-2B9B-D5DD-F62F-46F453E24CFA}"/>
              </a:ext>
            </a:extLst>
          </p:cNvPr>
          <p:cNvCxnSpPr>
            <a:cxnSpLocks/>
          </p:cNvCxnSpPr>
          <p:nvPr/>
        </p:nvCxnSpPr>
        <p:spPr>
          <a:xfrm>
            <a:off x="13335000" y="8176826"/>
            <a:ext cx="0" cy="5250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071E54B-7328-FFEE-9DB0-FE4D57957A7D}"/>
              </a:ext>
            </a:extLst>
          </p:cNvPr>
          <p:cNvCxnSpPr>
            <a:cxnSpLocks/>
          </p:cNvCxnSpPr>
          <p:nvPr/>
        </p:nvCxnSpPr>
        <p:spPr>
          <a:xfrm>
            <a:off x="16697691" y="8176826"/>
            <a:ext cx="0" cy="5250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257175"/>
            <a:ext cx="15011399" cy="1543050"/>
            <a:chOff x="0" y="0"/>
            <a:chExt cx="136595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5956" cy="406400"/>
            </a:xfrm>
            <a:custGeom>
              <a:avLst/>
              <a:gdLst/>
              <a:ahLst/>
              <a:cxnLst/>
              <a:rect l="l" t="t" r="r" b="b"/>
              <a:pathLst>
                <a:path w="1365956" h="406400">
                  <a:moveTo>
                    <a:pt x="1162756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1162756" y="406400"/>
                  </a:lnTo>
                  <a:lnTo>
                    <a:pt x="1365956" y="203200"/>
                  </a:lnTo>
                  <a:lnTo>
                    <a:pt x="116275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2400" y="-95250"/>
              <a:ext cx="1061156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DATA-SET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46701" y="2554210"/>
            <a:ext cx="3086100" cy="2700338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0" y="50800"/>
                  </a:moveTo>
                  <a:lnTo>
                    <a:pt x="406400" y="0"/>
                  </a:lnTo>
                  <a:lnTo>
                    <a:pt x="812800" y="50800"/>
                  </a:lnTo>
                  <a:lnTo>
                    <a:pt x="812800" y="660400"/>
                  </a:lnTo>
                  <a:lnTo>
                    <a:pt x="406400" y="711200"/>
                  </a:lnTo>
                  <a:lnTo>
                    <a:pt x="0" y="6604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1750"/>
              <a:ext cx="8128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anva Sans Bold"/>
                </a:rPr>
                <a:t>TABLES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94089" y="3485080"/>
            <a:ext cx="1727323" cy="875679"/>
            <a:chOff x="0" y="0"/>
            <a:chExt cx="632178" cy="5236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2178" cy="523687"/>
            </a:xfrm>
            <a:custGeom>
              <a:avLst/>
              <a:gdLst/>
              <a:ahLst/>
              <a:cxnLst/>
              <a:rect l="l" t="t" r="r" b="b"/>
              <a:pathLst>
                <a:path w="632178" h="523687">
                  <a:moveTo>
                    <a:pt x="632178" y="261844"/>
                  </a:moveTo>
                  <a:lnTo>
                    <a:pt x="225778" y="0"/>
                  </a:lnTo>
                  <a:lnTo>
                    <a:pt x="225778" y="203200"/>
                  </a:lnTo>
                  <a:lnTo>
                    <a:pt x="0" y="203200"/>
                  </a:lnTo>
                  <a:lnTo>
                    <a:pt x="0" y="320487"/>
                  </a:lnTo>
                  <a:lnTo>
                    <a:pt x="225778" y="320487"/>
                  </a:lnTo>
                  <a:lnTo>
                    <a:pt x="225778" y="523687"/>
                  </a:lnTo>
                  <a:lnTo>
                    <a:pt x="632178" y="2618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5100"/>
              <a:ext cx="530578" cy="155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77375" y="3485080"/>
            <a:ext cx="1727323" cy="1089152"/>
            <a:chOff x="0" y="0"/>
            <a:chExt cx="632178" cy="5236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2178" cy="523687"/>
            </a:xfrm>
            <a:custGeom>
              <a:avLst/>
              <a:gdLst/>
              <a:ahLst/>
              <a:cxnLst/>
              <a:rect l="l" t="t" r="r" b="b"/>
              <a:pathLst>
                <a:path w="632178" h="523687">
                  <a:moveTo>
                    <a:pt x="632178" y="261844"/>
                  </a:moveTo>
                  <a:lnTo>
                    <a:pt x="225778" y="0"/>
                  </a:lnTo>
                  <a:lnTo>
                    <a:pt x="225778" y="203200"/>
                  </a:lnTo>
                  <a:lnTo>
                    <a:pt x="0" y="203200"/>
                  </a:lnTo>
                  <a:lnTo>
                    <a:pt x="0" y="320487"/>
                  </a:lnTo>
                  <a:lnTo>
                    <a:pt x="225778" y="320487"/>
                  </a:lnTo>
                  <a:lnTo>
                    <a:pt x="225778" y="523687"/>
                  </a:lnTo>
                  <a:lnTo>
                    <a:pt x="632178" y="2618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65100"/>
              <a:ext cx="530578" cy="155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963400" y="2188489"/>
            <a:ext cx="5853111" cy="908326"/>
            <a:chOff x="0" y="0"/>
            <a:chExt cx="1301985" cy="2392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01985" cy="239230"/>
            </a:xfrm>
            <a:custGeom>
              <a:avLst/>
              <a:gdLst/>
              <a:ahLst/>
              <a:cxnLst/>
              <a:rect l="l" t="t" r="r" b="b"/>
              <a:pathLst>
                <a:path w="1301985" h="239230">
                  <a:moveTo>
                    <a:pt x="1098785" y="0"/>
                  </a:moveTo>
                  <a:lnTo>
                    <a:pt x="0" y="0"/>
                  </a:lnTo>
                  <a:lnTo>
                    <a:pt x="0" y="239230"/>
                  </a:lnTo>
                  <a:lnTo>
                    <a:pt x="1098785" y="239230"/>
                  </a:lnTo>
                  <a:lnTo>
                    <a:pt x="1301985" y="119615"/>
                  </a:lnTo>
                  <a:lnTo>
                    <a:pt x="109878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187685" cy="286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Canva Sans Bold"/>
                </a:rPr>
                <a:t>Dim Customer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63401" y="3292198"/>
            <a:ext cx="5853112" cy="1096239"/>
            <a:chOff x="0" y="0"/>
            <a:chExt cx="1301985" cy="2392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01985" cy="239230"/>
            </a:xfrm>
            <a:custGeom>
              <a:avLst/>
              <a:gdLst/>
              <a:ahLst/>
              <a:cxnLst/>
              <a:rect l="l" t="t" r="r" b="b"/>
              <a:pathLst>
                <a:path w="1301985" h="239230">
                  <a:moveTo>
                    <a:pt x="1098785" y="0"/>
                  </a:moveTo>
                  <a:lnTo>
                    <a:pt x="0" y="0"/>
                  </a:lnTo>
                  <a:lnTo>
                    <a:pt x="0" y="239230"/>
                  </a:lnTo>
                  <a:lnTo>
                    <a:pt x="1098785" y="239230"/>
                  </a:lnTo>
                  <a:lnTo>
                    <a:pt x="1301985" y="119615"/>
                  </a:lnTo>
                  <a:lnTo>
                    <a:pt x="109878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187685" cy="286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Canva Sans Bold"/>
                </a:rPr>
                <a:t>Dim Product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963401" y="5882212"/>
            <a:ext cx="5853112" cy="1089151"/>
            <a:chOff x="0" y="0"/>
            <a:chExt cx="1301985" cy="2392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01985" cy="239230"/>
            </a:xfrm>
            <a:custGeom>
              <a:avLst/>
              <a:gdLst/>
              <a:ahLst/>
              <a:cxnLst/>
              <a:rect l="l" t="t" r="r" b="b"/>
              <a:pathLst>
                <a:path w="1301985" h="239230">
                  <a:moveTo>
                    <a:pt x="1098785" y="0"/>
                  </a:moveTo>
                  <a:lnTo>
                    <a:pt x="0" y="0"/>
                  </a:lnTo>
                  <a:lnTo>
                    <a:pt x="0" y="239230"/>
                  </a:lnTo>
                  <a:lnTo>
                    <a:pt x="1098785" y="239230"/>
                  </a:lnTo>
                  <a:lnTo>
                    <a:pt x="1301985" y="119615"/>
                  </a:lnTo>
                  <a:lnTo>
                    <a:pt x="109878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187685" cy="286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Canva Sans Bold"/>
                </a:rPr>
                <a:t>Fact Sales monthly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963401" y="4600444"/>
            <a:ext cx="5853112" cy="1064943"/>
            <a:chOff x="0" y="0"/>
            <a:chExt cx="1301985" cy="2392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01985" cy="239230"/>
            </a:xfrm>
            <a:custGeom>
              <a:avLst/>
              <a:gdLst/>
              <a:ahLst/>
              <a:cxnLst/>
              <a:rect l="l" t="t" r="r" b="b"/>
              <a:pathLst>
                <a:path w="1301985" h="239230">
                  <a:moveTo>
                    <a:pt x="1098785" y="0"/>
                  </a:moveTo>
                  <a:lnTo>
                    <a:pt x="0" y="0"/>
                  </a:lnTo>
                  <a:lnTo>
                    <a:pt x="0" y="239230"/>
                  </a:lnTo>
                  <a:lnTo>
                    <a:pt x="1098785" y="239230"/>
                  </a:lnTo>
                  <a:lnTo>
                    <a:pt x="1301985" y="119615"/>
                  </a:lnTo>
                  <a:lnTo>
                    <a:pt x="109878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187685" cy="286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Canva Sans Bold"/>
                </a:rPr>
                <a:t>Fact Gross Price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963400" y="7138086"/>
            <a:ext cx="5853112" cy="1185601"/>
            <a:chOff x="0" y="-47625"/>
            <a:chExt cx="1301985" cy="3598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01985" cy="312257"/>
            </a:xfrm>
            <a:custGeom>
              <a:avLst/>
              <a:gdLst/>
              <a:ahLst/>
              <a:cxnLst/>
              <a:rect l="l" t="t" r="r" b="b"/>
              <a:pathLst>
                <a:path w="1301985" h="312257">
                  <a:moveTo>
                    <a:pt x="1098785" y="0"/>
                  </a:moveTo>
                  <a:lnTo>
                    <a:pt x="0" y="0"/>
                  </a:lnTo>
                  <a:lnTo>
                    <a:pt x="0" y="312257"/>
                  </a:lnTo>
                  <a:lnTo>
                    <a:pt x="1098785" y="312257"/>
                  </a:lnTo>
                  <a:lnTo>
                    <a:pt x="1301985" y="156129"/>
                  </a:lnTo>
                  <a:lnTo>
                    <a:pt x="109878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187685" cy="359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Canva Sans Bold"/>
                </a:rPr>
                <a:t>Fact Manufacturing cost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963401" y="8719090"/>
            <a:ext cx="5853112" cy="1028703"/>
            <a:chOff x="0" y="0"/>
            <a:chExt cx="1301985" cy="31225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01985" cy="312257"/>
            </a:xfrm>
            <a:custGeom>
              <a:avLst/>
              <a:gdLst/>
              <a:ahLst/>
              <a:cxnLst/>
              <a:rect l="l" t="t" r="r" b="b"/>
              <a:pathLst>
                <a:path w="1301985" h="312257">
                  <a:moveTo>
                    <a:pt x="1098785" y="0"/>
                  </a:moveTo>
                  <a:lnTo>
                    <a:pt x="0" y="0"/>
                  </a:lnTo>
                  <a:lnTo>
                    <a:pt x="0" y="312257"/>
                  </a:lnTo>
                  <a:lnTo>
                    <a:pt x="1098785" y="312257"/>
                  </a:lnTo>
                  <a:lnTo>
                    <a:pt x="1301985" y="156129"/>
                  </a:lnTo>
                  <a:lnTo>
                    <a:pt x="109878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187685" cy="359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000000"/>
                  </a:solidFill>
                  <a:latin typeface="Canva Sans Bold"/>
                </a:rPr>
                <a:t>Fact Pre invoice deduction</a:t>
              </a:r>
            </a:p>
          </p:txBody>
        </p:sp>
      </p:grpSp>
      <p:sp>
        <p:nvSpPr>
          <p:cNvPr id="36" name="Cylinder 35">
            <a:extLst>
              <a:ext uri="{FF2B5EF4-FFF2-40B4-BE49-F238E27FC236}">
                <a16:creationId xmlns:a16="http://schemas.microsoft.com/office/drawing/2014/main" id="{90F9C421-6BF0-7DF7-8CFA-160246DD02B7}"/>
              </a:ext>
            </a:extLst>
          </p:cNvPr>
          <p:cNvSpPr/>
          <p:nvPr/>
        </p:nvSpPr>
        <p:spPr>
          <a:xfrm>
            <a:off x="319575" y="2567062"/>
            <a:ext cx="3522601" cy="251460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42762C-4A09-814C-BA0C-D7865ECF06DD}"/>
              </a:ext>
            </a:extLst>
          </p:cNvPr>
          <p:cNvSpPr/>
          <p:nvPr/>
        </p:nvSpPr>
        <p:spPr>
          <a:xfrm>
            <a:off x="471488" y="3292199"/>
            <a:ext cx="3244996" cy="1543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DATABASE</a:t>
            </a:r>
          </a:p>
          <a:p>
            <a:pPr algn="ctr"/>
            <a:r>
              <a:rPr lang="en-US" sz="4400" b="1" dirty="0"/>
              <a:t>gdb023</a:t>
            </a:r>
            <a:endParaRPr lang="en-IN" sz="4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5054" y="-18753"/>
            <a:ext cx="8417984" cy="1818978"/>
            <a:chOff x="-4460" y="-95250"/>
            <a:chExt cx="2217082" cy="479072"/>
          </a:xfrm>
        </p:grpSpPr>
        <p:sp>
          <p:nvSpPr>
            <p:cNvPr id="3" name="Freeform 3"/>
            <p:cNvSpPr/>
            <p:nvPr/>
          </p:nvSpPr>
          <p:spPr>
            <a:xfrm>
              <a:off x="-4460" y="-9765"/>
              <a:ext cx="2212622" cy="383822"/>
            </a:xfrm>
            <a:custGeom>
              <a:avLst/>
              <a:gdLst/>
              <a:ahLst/>
              <a:cxnLst/>
              <a:rect l="l" t="t" r="r" b="b"/>
              <a:pathLst>
                <a:path w="2212622" h="383822">
                  <a:moveTo>
                    <a:pt x="0" y="0"/>
                  </a:moveTo>
                  <a:lnTo>
                    <a:pt x="2212622" y="0"/>
                  </a:lnTo>
                  <a:lnTo>
                    <a:pt x="2212622" y="383822"/>
                  </a:lnTo>
                  <a:lnTo>
                    <a:pt x="0" y="383822"/>
                  </a:ln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12622" cy="47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 dirty="0">
                  <a:solidFill>
                    <a:srgbClr val="000000"/>
                  </a:solidFill>
                  <a:latin typeface="Canva Sans Bold"/>
                </a:rPr>
                <a:t>AD_HOC-REQUEST:1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302330" y="5962205"/>
            <a:ext cx="2244360" cy="3700522"/>
          </a:xfrm>
          <a:custGeom>
            <a:avLst/>
            <a:gdLst/>
            <a:ahLst/>
            <a:cxnLst/>
            <a:rect l="l" t="t" r="r" b="b"/>
            <a:pathLst>
              <a:path w="2244360" h="3700522">
                <a:moveTo>
                  <a:pt x="0" y="0"/>
                </a:moveTo>
                <a:lnTo>
                  <a:pt x="2244360" y="0"/>
                </a:lnTo>
                <a:lnTo>
                  <a:pt x="2244360" y="3700522"/>
                </a:lnTo>
                <a:lnTo>
                  <a:pt x="0" y="3700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54265" y="6215062"/>
            <a:ext cx="12218772" cy="1115386"/>
          </a:xfrm>
          <a:custGeom>
            <a:avLst/>
            <a:gdLst/>
            <a:ahLst/>
            <a:cxnLst/>
            <a:rect l="l" t="t" r="r" b="b"/>
            <a:pathLst>
              <a:path w="12218772" h="1115386">
                <a:moveTo>
                  <a:pt x="0" y="0"/>
                </a:moveTo>
                <a:lnTo>
                  <a:pt x="12218772" y="0"/>
                </a:lnTo>
                <a:lnTo>
                  <a:pt x="12218772" y="1115385"/>
                </a:lnTo>
                <a:lnTo>
                  <a:pt x="0" y="1115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68" b="-178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54265" y="2548962"/>
            <a:ext cx="11111386" cy="4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650">
                <a:solidFill>
                  <a:srgbClr val="FF0099"/>
                </a:solidFill>
                <a:latin typeface="Big Shoulders Display Bold"/>
              </a:rPr>
              <a:t>QUESTION: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265" y="2990021"/>
            <a:ext cx="11828699" cy="1489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spc="287" dirty="0">
                <a:solidFill>
                  <a:srgbClr val="FFFFFF"/>
                </a:solidFill>
                <a:latin typeface="Fraunces"/>
              </a:rPr>
              <a:t>PROVIDE THE LIST OF MARKETS IN WHICH CUSTOMER "ATLIQ EXCLUSIVE" OPERATES ITS BUSINESS IN THE “APAC REGION”.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757737" y="4881563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SQL Query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6984" y="4593443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288" y="257175"/>
            <a:ext cx="5700712" cy="1543050"/>
            <a:chOff x="0" y="0"/>
            <a:chExt cx="150142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1422" cy="406400"/>
            </a:xfrm>
            <a:custGeom>
              <a:avLst/>
              <a:gdLst/>
              <a:ahLst/>
              <a:cxnLst/>
              <a:rect l="l" t="t" r="r" b="b"/>
              <a:pathLst>
                <a:path w="1501422" h="406400">
                  <a:moveTo>
                    <a:pt x="1298222" y="0"/>
                  </a:moveTo>
                  <a:cubicBezTo>
                    <a:pt x="1410446" y="0"/>
                    <a:pt x="1501422" y="90976"/>
                    <a:pt x="1501422" y="203200"/>
                  </a:cubicBezTo>
                  <a:cubicBezTo>
                    <a:pt x="1501422" y="315424"/>
                    <a:pt x="1410446" y="406400"/>
                    <a:pt x="12982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501422" cy="50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VISUALS - 1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74244" y="2285565"/>
            <a:ext cx="7966862" cy="5715870"/>
          </a:xfrm>
          <a:custGeom>
            <a:avLst/>
            <a:gdLst/>
            <a:ahLst/>
            <a:cxnLst/>
            <a:rect l="l" t="t" r="r" b="b"/>
            <a:pathLst>
              <a:path w="7966862" h="5715870">
                <a:moveTo>
                  <a:pt x="0" y="0"/>
                </a:moveTo>
                <a:lnTo>
                  <a:pt x="7966862" y="0"/>
                </a:lnTo>
                <a:lnTo>
                  <a:pt x="7966862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144000" y="2858970"/>
            <a:ext cx="8542229" cy="4221642"/>
          </a:xfrm>
          <a:custGeom>
            <a:avLst/>
            <a:gdLst/>
            <a:ahLst/>
            <a:cxnLst/>
            <a:rect l="l" t="t" r="r" b="b"/>
            <a:pathLst>
              <a:path w="8542229" h="4221642">
                <a:moveTo>
                  <a:pt x="0" y="0"/>
                </a:moveTo>
                <a:lnTo>
                  <a:pt x="8542229" y="0"/>
                </a:lnTo>
                <a:lnTo>
                  <a:pt x="8542229" y="4221643"/>
                </a:lnTo>
                <a:lnTo>
                  <a:pt x="0" y="4221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5992723" y="2371290"/>
            <a:ext cx="14875053" cy="48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800" spc="-133">
                <a:solidFill>
                  <a:srgbClr val="F6BA02"/>
                </a:solidFill>
                <a:latin typeface="Chromium One"/>
              </a:rPr>
              <a:t>iNSIGHTS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71988" y="342900"/>
            <a:ext cx="8401050" cy="1457325"/>
            <a:chOff x="0" y="0"/>
            <a:chExt cx="2212622" cy="383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12622" cy="383822"/>
            </a:xfrm>
            <a:custGeom>
              <a:avLst/>
              <a:gdLst/>
              <a:ahLst/>
              <a:cxnLst/>
              <a:rect l="l" t="t" r="r" b="b"/>
              <a:pathLst>
                <a:path w="2212622" h="383822">
                  <a:moveTo>
                    <a:pt x="0" y="0"/>
                  </a:moveTo>
                  <a:lnTo>
                    <a:pt x="2212622" y="0"/>
                  </a:lnTo>
                  <a:lnTo>
                    <a:pt x="2212622" y="383822"/>
                  </a:lnTo>
                  <a:lnTo>
                    <a:pt x="0" y="383822"/>
                  </a:lnTo>
                  <a:close/>
                </a:path>
              </a:pathLst>
            </a:custGeom>
            <a:solidFill>
              <a:srgbClr val="8ADDCA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212622" cy="479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99"/>
                </a:lnSpc>
              </a:pPr>
              <a:r>
                <a:rPr lang="en-US" sz="4999">
                  <a:solidFill>
                    <a:srgbClr val="000000"/>
                  </a:solidFill>
                  <a:latin typeface="Canva Sans Bold"/>
                </a:rPr>
                <a:t>AD_HOC-REQUEST:2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315594" y="6471791"/>
            <a:ext cx="10845978" cy="2786509"/>
          </a:xfrm>
          <a:custGeom>
            <a:avLst/>
            <a:gdLst/>
            <a:ahLst/>
            <a:cxnLst/>
            <a:rect l="l" t="t" r="r" b="b"/>
            <a:pathLst>
              <a:path w="10845978" h="2786509">
                <a:moveTo>
                  <a:pt x="0" y="0"/>
                </a:moveTo>
                <a:lnTo>
                  <a:pt x="10845978" y="0"/>
                </a:lnTo>
                <a:lnTo>
                  <a:pt x="10845978" y="2786509"/>
                </a:lnTo>
                <a:lnTo>
                  <a:pt x="0" y="2786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4" t="-150" b="-15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450199" y="6471791"/>
            <a:ext cx="6446301" cy="712715"/>
          </a:xfrm>
          <a:custGeom>
            <a:avLst/>
            <a:gdLst/>
            <a:ahLst/>
            <a:cxnLst/>
            <a:rect l="l" t="t" r="r" b="b"/>
            <a:pathLst>
              <a:path w="6446301" h="712715">
                <a:moveTo>
                  <a:pt x="0" y="0"/>
                </a:moveTo>
                <a:lnTo>
                  <a:pt x="6446301" y="0"/>
                </a:lnTo>
                <a:lnTo>
                  <a:pt x="6446301" y="712716"/>
                </a:lnTo>
                <a:lnTo>
                  <a:pt x="0" y="712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4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54265" y="2883948"/>
            <a:ext cx="11111386" cy="4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0"/>
              </a:lnSpc>
            </a:pPr>
            <a:r>
              <a:rPr lang="en-US" sz="3650">
                <a:solidFill>
                  <a:srgbClr val="FF0099"/>
                </a:solidFill>
                <a:latin typeface="Big Shoulders Display Bold"/>
              </a:rPr>
              <a:t>QUESTION: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25007"/>
            <a:ext cx="13371749" cy="1993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sz="2873" spc="287">
                <a:solidFill>
                  <a:srgbClr val="FFFFFF"/>
                </a:solidFill>
                <a:latin typeface="Fraunces"/>
              </a:rPr>
              <a:t>WHAT IS THE PERCENTAGE OF UNIQUE PRODUCT INCREASE IN 2021 VS. 2020? THE FINAL OUTPUT CONTAINS THESE FIELDS, UNIQUE_PRODUCTS_2020, UNIQUE_PRODUCTS_2021, PERCENTAGE_CHG.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5057775" y="570026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SQL Query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6984" y="5190368"/>
            <a:ext cx="14875053" cy="63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4999" spc="-174">
                <a:solidFill>
                  <a:srgbClr val="F6BA02"/>
                </a:solidFill>
                <a:latin typeface="Chromium One"/>
              </a:rPr>
              <a:t>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732</Words>
  <Application>Microsoft Office PowerPoint</Application>
  <PresentationFormat>Custom</PresentationFormat>
  <Paragraphs>140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Fraunces</vt:lpstr>
      <vt:lpstr>Calibri</vt:lpstr>
      <vt:lpstr>Trend Sans One</vt:lpstr>
      <vt:lpstr>Canva Sans Bold</vt:lpstr>
      <vt:lpstr>Trend Slab Four</vt:lpstr>
      <vt:lpstr>Quicksand Bold</vt:lpstr>
      <vt:lpstr>Shrikhand</vt:lpstr>
      <vt:lpstr>Chromium One</vt:lpstr>
      <vt:lpstr>Big Shoulders Display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</dc:title>
  <cp:lastModifiedBy>ashish chauhan</cp:lastModifiedBy>
  <cp:revision>11</cp:revision>
  <dcterms:created xsi:type="dcterms:W3CDTF">2006-08-16T00:00:00Z</dcterms:created>
  <dcterms:modified xsi:type="dcterms:W3CDTF">2025-04-09T17:09:57Z</dcterms:modified>
  <dc:identifier>DAGE-lOWj9Y</dc:identifier>
</cp:coreProperties>
</file>